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68" r:id="rId5"/>
    <p:sldMasterId id="2147483673" r:id="rId6"/>
  </p:sldMasterIdLst>
  <p:notesMasterIdLst>
    <p:notesMasterId r:id="rId20"/>
  </p:notesMasterIdLst>
  <p:handoutMasterIdLst>
    <p:handoutMasterId r:id="rId21"/>
  </p:handoutMasterIdLst>
  <p:sldIdLst>
    <p:sldId id="262" r:id="rId7"/>
    <p:sldId id="289" r:id="rId8"/>
    <p:sldId id="290" r:id="rId9"/>
    <p:sldId id="291" r:id="rId10"/>
    <p:sldId id="686" r:id="rId11"/>
    <p:sldId id="292" r:id="rId12"/>
    <p:sldId id="286" r:id="rId13"/>
    <p:sldId id="285" r:id="rId14"/>
    <p:sldId id="295" r:id="rId15"/>
    <p:sldId id="293" r:id="rId16"/>
    <p:sldId id="687" r:id="rId17"/>
    <p:sldId id="261" r:id="rId18"/>
    <p:sldId id="267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68659-ECE2-475C-A569-2B89FF27EF1D}" v="59" dt="2020-05-12T06:38:12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9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A0F6CA-7440-48C1-94F0-F66A83FC3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609794-4504-4FEF-B947-5BBD34F380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C15D7-A2F4-4C8C-98BA-5704F0177552}" type="datetimeFigureOut">
              <a:rPr lang="en-AU" smtClean="0"/>
              <a:t>14/05/2020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FE065-CDA4-4E6B-A18F-F9FD983817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C6A41-6CA0-4FAD-A4DB-914EFE2265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81C73-455C-4F18-BE08-05DD499737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0349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CE350-26E9-425F-9AC4-901741A11ACB}" type="datetimeFigureOut">
              <a:rPr lang="en-AU" smtClean="0"/>
              <a:t>14/05/2020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B39F2-72BC-461C-85B4-6F2A5FE139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362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C36A4D1D-C583-4A38-B3C9-CC6FD6D8E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89A81EF-2B53-4164-99C2-4D6F247DF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9C0819F-CB11-48B4-81F8-C5CAB1738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70557-E747-4E2B-8D21-8AE11D9D4121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4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C36A4D1D-C583-4A38-B3C9-CC6FD6D8E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89A81EF-2B53-4164-99C2-4D6F247DF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9C0819F-CB11-48B4-81F8-C5CAB1738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70557-E747-4E2B-8D21-8AE11D9D4121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C36A4D1D-C583-4A38-B3C9-CC6FD6D8E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89A81EF-2B53-4164-99C2-4D6F247DF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9C0819F-CB11-48B4-81F8-C5CAB1738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70557-E747-4E2B-8D21-8AE11D9D4121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81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C36A4D1D-C583-4A38-B3C9-CC6FD6D8E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89A81EF-2B53-4164-99C2-4D6F247DF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9C0819F-CB11-48B4-81F8-C5CAB1738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70557-E747-4E2B-8D21-8AE11D9D4121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759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C36A4D1D-C583-4A38-B3C9-CC6FD6D8E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89A81EF-2B53-4164-99C2-4D6F247DF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9C0819F-CB11-48B4-81F8-C5CAB1738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70557-E747-4E2B-8D21-8AE11D9D4121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C36A4D1D-C583-4A38-B3C9-CC6FD6D8E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89A81EF-2B53-4164-99C2-4D6F247DF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9C0819F-CB11-48B4-81F8-C5CAB1738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70557-E747-4E2B-8D21-8AE11D9D4121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031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C36A4D1D-C583-4A38-B3C9-CC6FD6D8E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89A81EF-2B53-4164-99C2-4D6F247DF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9C0819F-CB11-48B4-81F8-C5CAB1738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70557-E747-4E2B-8D21-8AE11D9D4121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24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5D1D3C9-430E-4CA9-88C5-9BC9CE119C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102350" cy="66395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001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5969-8E92-486C-BEF2-D9841773A421}" type="datetimeFigureOut">
              <a:rPr lang="en-AU" smtClean="0"/>
              <a:t>14/05/2020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258D1-C5D7-433B-8B7B-21C47D2FF3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61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5969-8E92-486C-BEF2-D9841773A421}" type="datetimeFigureOut">
              <a:rPr lang="en-AU" smtClean="0"/>
              <a:t>14/05/2020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258D1-C5D7-433B-8B7B-21C47D2FF3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2526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 userDrawn="1"/>
        </p:nvSpPr>
        <p:spPr>
          <a:xfrm>
            <a:off x="478367" y="3068638"/>
            <a:ext cx="11235267" cy="3789362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/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/>
          <a:srcRect r="2087"/>
          <a:stretch>
            <a:fillRect/>
          </a:stretch>
        </p:blipFill>
        <p:spPr bwMode="auto">
          <a:xfrm>
            <a:off x="541867" y="6227764"/>
            <a:ext cx="1117176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84200" y="293688"/>
            <a:ext cx="8078688" cy="1642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91717" y="2133601"/>
            <a:ext cx="8148001" cy="3587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140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Volunte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667" y="3058224"/>
            <a:ext cx="11258551" cy="379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:\CFA-Enterprise-PMO\StratComms\Templates\Generic\CFA PPT FOOTER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67784" y="6254750"/>
            <a:ext cx="11233149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8688" cy="1642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23394" y="2133601"/>
            <a:ext cx="8065525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-BoldM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232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Volunte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667" y="3058224"/>
            <a:ext cx="11258551" cy="379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:\CFA-Enterprise-PMO\StratComms\Templates\Generic\CFA PPT FOOTER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65667" y="6254750"/>
            <a:ext cx="11258551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8688" cy="1642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23394" y="2133601"/>
            <a:ext cx="8065525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124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areer 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651" y="3065654"/>
            <a:ext cx="11214100" cy="379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G:\CFA-Enterprise-PMO\StratComms\Templates\Generic\CFA PPT FOOTER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01651" y="6254750"/>
            <a:ext cx="112141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8078688" cy="1642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err="1"/>
              <a:t>Clickto</a:t>
            </a:r>
            <a:r>
              <a:rPr lang="en-US"/>
              <a:t> edit Master title style</a:t>
            </a:r>
            <a:endParaRPr lang="en-AU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23394" y="2133601"/>
            <a:ext cx="8065525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57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E680616-69F8-48B8-AFA0-4BD5BCB12B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102350" cy="66395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3508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8EB7F99A-6C08-4F85-B394-26389671FA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4838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589241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DDA1-F859-413F-AA72-65B5EF098172}" type="datetimeFigureOut">
              <a:rPr lang="en-AU" smtClean="0"/>
              <a:t>14/05/2020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2FBA-32BF-45B4-A6E4-20327072D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8924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DDA1-F859-413F-AA72-65B5EF098172}" type="datetimeFigureOut">
              <a:rPr lang="en-AU" smtClean="0"/>
              <a:t>14/05/2020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42FBA-32BF-45B4-A6E4-20327072D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22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E680616-69F8-48B8-AFA0-4BD5BCB12B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102350" cy="66395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7674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+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EBD80AB-CBD8-E844-B832-578D04D95650}"/>
              </a:ext>
            </a:extLst>
          </p:cNvPr>
          <p:cNvSpPr/>
          <p:nvPr userDrawn="1"/>
        </p:nvSpPr>
        <p:spPr>
          <a:xfrm>
            <a:off x="470400" y="10800"/>
            <a:ext cx="11251200" cy="85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17803" y="1052736"/>
            <a:ext cx="11046816" cy="72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AU" sz="3200" b="1" i="0" u="none" strike="noStrike" baseline="0" smtClean="0">
                <a:solidFill>
                  <a:srgbClr val="CF0C2F"/>
                </a:solidFill>
                <a:latin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23392" y="260649"/>
            <a:ext cx="9697077" cy="576064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23392" y="1844824"/>
            <a:ext cx="11041227" cy="4392488"/>
          </a:xfrm>
          <a:prstGeom prst="rect">
            <a:avLst/>
          </a:prstGeom>
        </p:spPr>
        <p:txBody>
          <a:bodyPr/>
          <a:lstStyle>
            <a:lvl1pPr>
              <a:buClr>
                <a:srgbClr val="CF0C2F"/>
              </a:buClr>
              <a:defRPr sz="3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CF0C2F"/>
              </a:buClr>
              <a:defRPr/>
            </a:lvl2pPr>
            <a:lvl3pPr marL="1257300" indent="-342900">
              <a:buClr>
                <a:srgbClr val="CF0C2F"/>
              </a:buClr>
              <a:buFont typeface="Arial" pitchFamily="34" charset="0"/>
              <a:buChar char="•"/>
              <a:defRPr/>
            </a:lvl3pPr>
            <a:lvl4pPr>
              <a:buClr>
                <a:srgbClr val="CF0C2F"/>
              </a:buClr>
              <a:defRPr/>
            </a:lvl4pPr>
            <a:lvl5pPr>
              <a:buClr>
                <a:srgbClr val="CF0C2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7"/>
          <p:cNvSpPr txBox="1"/>
          <p:nvPr userDrawn="1"/>
        </p:nvSpPr>
        <p:spPr>
          <a:xfrm>
            <a:off x="9647767" y="6393136"/>
            <a:ext cx="2209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0EB5B85-7BEC-4B5F-9375-28E0B975F6C3}" type="slidenum">
              <a:rPr lang="en-A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sz="1200">
              <a:latin typeface="+mn-lt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78367" y="6381750"/>
            <a:ext cx="1123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908C0E6-4C16-9F48-93DF-0E598B526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133200"/>
            <a:ext cx="816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0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04A9AD-8536-DC4A-BF6C-BFA20E5707C3}"/>
              </a:ext>
            </a:extLst>
          </p:cNvPr>
          <p:cNvSpPr/>
          <p:nvPr userDrawn="1"/>
        </p:nvSpPr>
        <p:spPr>
          <a:xfrm>
            <a:off x="470400" y="10800"/>
            <a:ext cx="11251200" cy="85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3392" y="1052736"/>
            <a:ext cx="11041227" cy="72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AU" sz="3200" b="1" i="0" u="none" strike="noStrike" baseline="0" smtClean="0">
                <a:solidFill>
                  <a:srgbClr val="CF0C2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23392" y="260649"/>
            <a:ext cx="9697077" cy="576064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Arial-BoldM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23392" y="1844824"/>
            <a:ext cx="11041227" cy="4392488"/>
          </a:xfrm>
          <a:prstGeom prst="rect">
            <a:avLst/>
          </a:prstGeom>
        </p:spPr>
        <p:txBody>
          <a:bodyPr/>
          <a:lstStyle>
            <a:lvl1pPr>
              <a:buClr>
                <a:srgbClr val="CF0C2F"/>
              </a:buClr>
              <a:defRPr sz="3000">
                <a:latin typeface="Arial" pitchFamily="34" charset="0"/>
                <a:cs typeface="Arial" pitchFamily="34" charset="0"/>
              </a:defRPr>
            </a:lvl1pPr>
            <a:lvl2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4pPr>
            <a:lvl5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extBox 7"/>
          <p:cNvSpPr txBox="1"/>
          <p:nvPr userDrawn="1"/>
        </p:nvSpPr>
        <p:spPr>
          <a:xfrm>
            <a:off x="9647767" y="6393136"/>
            <a:ext cx="2209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0EB5B85-7BEC-4B5F-9375-28E0B975F6C3}" type="slidenum">
              <a:rPr lang="en-A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sz="1200">
              <a:latin typeface="+mn-lt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478367" y="6381750"/>
            <a:ext cx="1123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3F6AFED-4F2A-CB4A-9F3E-930120FEB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133200"/>
            <a:ext cx="816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01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+ tex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9DC04B-1582-4247-B2EF-2A804BE60AA4}"/>
              </a:ext>
            </a:extLst>
          </p:cNvPr>
          <p:cNvSpPr/>
          <p:nvPr userDrawn="1"/>
        </p:nvSpPr>
        <p:spPr>
          <a:xfrm>
            <a:off x="470400" y="10800"/>
            <a:ext cx="11251200" cy="85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23392" y="260649"/>
            <a:ext cx="9697077" cy="576064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23392" y="1052736"/>
            <a:ext cx="11041227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AU" sz="3200" b="1" i="0" u="none" strike="noStrike" baseline="0" smtClean="0">
                <a:solidFill>
                  <a:srgbClr val="CF0C2F"/>
                </a:solidFill>
                <a:latin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9" name="TextBox 7"/>
          <p:cNvSpPr txBox="1"/>
          <p:nvPr userDrawn="1"/>
        </p:nvSpPr>
        <p:spPr>
          <a:xfrm>
            <a:off x="9647767" y="6393136"/>
            <a:ext cx="2209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0EB5B85-7BEC-4B5F-9375-28E0B975F6C3}" type="slidenum">
              <a:rPr lang="en-A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sz="1200">
              <a:latin typeface="+mn-l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383646" y="6381750"/>
            <a:ext cx="1123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24946" y="1844825"/>
            <a:ext cx="5952397" cy="4105126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CF0C2F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4pPr>
            <a:lvl5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ClipArt Placeholder 8"/>
          <p:cNvSpPr>
            <a:spLocks noGrp="1"/>
          </p:cNvSpPr>
          <p:nvPr>
            <p:ph type="clipArt" sz="quarter" idx="11"/>
          </p:nvPr>
        </p:nvSpPr>
        <p:spPr>
          <a:xfrm>
            <a:off x="6961386" y="1844824"/>
            <a:ext cx="4703233" cy="41776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DC626B-9479-BA41-A0E8-F85DC1B064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133200"/>
            <a:ext cx="816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01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+ tex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4463F2-121A-3E4F-87BF-35A84EF0A992}"/>
              </a:ext>
            </a:extLst>
          </p:cNvPr>
          <p:cNvSpPr/>
          <p:nvPr userDrawn="1"/>
        </p:nvSpPr>
        <p:spPr>
          <a:xfrm>
            <a:off x="470400" y="10800"/>
            <a:ext cx="11251200" cy="85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23392" y="260649"/>
            <a:ext cx="9697077" cy="576064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23392" y="1052736"/>
            <a:ext cx="11041227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AU" sz="3200" b="1" i="0" u="none" strike="noStrike" baseline="0" smtClean="0">
                <a:solidFill>
                  <a:srgbClr val="CF0C2F"/>
                </a:solidFill>
                <a:latin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9" name="TextBox 7"/>
          <p:cNvSpPr txBox="1"/>
          <p:nvPr userDrawn="1"/>
        </p:nvSpPr>
        <p:spPr>
          <a:xfrm>
            <a:off x="9647767" y="6393136"/>
            <a:ext cx="2209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0EB5B85-7BEC-4B5F-9375-28E0B975F6C3}" type="slidenum">
              <a:rPr lang="en-A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sz="1200">
              <a:latin typeface="+mn-l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383646" y="6381750"/>
            <a:ext cx="1123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670748" y="1844825"/>
            <a:ext cx="5952397" cy="4105126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CF0C2F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4pPr>
            <a:lvl5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ClipArt Placeholder 8"/>
          <p:cNvSpPr>
            <a:spLocks noGrp="1"/>
          </p:cNvSpPr>
          <p:nvPr>
            <p:ph type="clipArt" sz="quarter" idx="11"/>
          </p:nvPr>
        </p:nvSpPr>
        <p:spPr>
          <a:xfrm>
            <a:off x="623393" y="1844824"/>
            <a:ext cx="4703233" cy="41776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40828F-2718-604F-A3B0-023841C7D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133200"/>
            <a:ext cx="816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44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8D7D1B-ABFC-6640-8339-C266DDB04D7B}"/>
              </a:ext>
            </a:extLst>
          </p:cNvPr>
          <p:cNvSpPr/>
          <p:nvPr userDrawn="1"/>
        </p:nvSpPr>
        <p:spPr>
          <a:xfrm>
            <a:off x="470400" y="10800"/>
            <a:ext cx="11251200" cy="85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23392" y="260649"/>
            <a:ext cx="9697077" cy="576064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23392" y="1052736"/>
            <a:ext cx="11041227" cy="5040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AU" sz="3200" b="1" i="0" u="none" strike="noStrike" baseline="0" smtClean="0">
                <a:solidFill>
                  <a:srgbClr val="CF0C2F"/>
                </a:solidFill>
                <a:latin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9" name="TextBox 7"/>
          <p:cNvSpPr txBox="1"/>
          <p:nvPr userDrawn="1"/>
        </p:nvSpPr>
        <p:spPr>
          <a:xfrm>
            <a:off x="9647767" y="6393136"/>
            <a:ext cx="2209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0EB5B85-7BEC-4B5F-9375-28E0B975F6C3}" type="slidenum">
              <a:rPr lang="en-A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sz="1200">
              <a:latin typeface="+mn-lt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383646" y="6381750"/>
            <a:ext cx="1123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344113" y="1844824"/>
            <a:ext cx="5279033" cy="4105126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CF0C2F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4pPr>
            <a:lvl5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23393" y="1844824"/>
            <a:ext cx="5279033" cy="4105126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CF0C2F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2pPr>
            <a:lvl3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4pPr>
            <a:lvl5pPr>
              <a:buClr>
                <a:srgbClr val="CF0C2F"/>
              </a:buCl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948958-58C1-364D-B3A4-46A085E3D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133200"/>
            <a:ext cx="816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F63B037-BFF2-4356-8838-009C6B8AEE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87936" y="0"/>
            <a:ext cx="6102350" cy="66395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357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4705C2AF-50F6-4C8F-8D3B-8C1B0420E3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87936" y="0"/>
            <a:ext cx="6102350" cy="66395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792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8EB7F99A-6C08-4F85-B394-26389671FA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4838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85261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03F6BBB6-59C4-492E-9479-AAE6837FB7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4456508"/>
            <a:ext cx="12188562" cy="21828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70409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8">
            <a:extLst>
              <a:ext uri="{FF2B5EF4-FFF2-40B4-BE49-F238E27FC236}">
                <a16:creationId xmlns:a16="http://schemas.microsoft.com/office/drawing/2014/main" id="{EC43A957-509F-4CE4-81D8-CAF10120F86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video</a:t>
            </a:r>
          </a:p>
        </p:txBody>
      </p:sp>
    </p:spTree>
    <p:extLst>
      <p:ext uri="{BB962C8B-B14F-4D97-AF65-F5344CB8AC3E}">
        <p14:creationId xmlns:p14="http://schemas.microsoft.com/office/powerpoint/2010/main" val="347534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2E71F760-D8E2-49C3-8DCD-6D13AD4769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1" y="978612"/>
            <a:ext cx="2546684" cy="340040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4313ECA5-1823-45E9-B802-7EF8754688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97444" y="978612"/>
            <a:ext cx="3124199" cy="194079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678DE494-026D-46EB-AE97-950BE51404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97444" y="3095843"/>
            <a:ext cx="3124199" cy="266257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3A166C05-1AAB-42C8-8443-07D3CB54CB1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4201" y="978612"/>
            <a:ext cx="2241884" cy="340040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08F35A9A-963E-43F0-B1E5-09AF445CBB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34201" y="4571488"/>
            <a:ext cx="2241884" cy="118693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86A9B4E1-38C8-45A5-989C-EF1BE9F315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88644" y="978612"/>
            <a:ext cx="2001251" cy="477980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8202ACAC-F2CF-4CA4-BC54-6B35AB568F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01" y="4571488"/>
            <a:ext cx="2546684" cy="118693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Century Gothic" panose="020B0502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/>
              <a:t>Select the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14545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and table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>
            <a:extLst>
              <a:ext uri="{FF2B5EF4-FFF2-40B4-BE49-F238E27FC236}">
                <a16:creationId xmlns:a16="http://schemas.microsoft.com/office/drawing/2014/main" id="{5DE40FA1-6A9C-40A9-ADBE-C4092A0B1024}"/>
              </a:ext>
            </a:extLst>
          </p:cNvPr>
          <p:cNvSpPr/>
          <p:nvPr userDrawn="1"/>
        </p:nvSpPr>
        <p:spPr>
          <a:xfrm>
            <a:off x="1" y="3311913"/>
            <a:ext cx="5285678" cy="3546088"/>
          </a:xfrm>
          <a:custGeom>
            <a:avLst/>
            <a:gdLst>
              <a:gd name="connsiteX0" fmla="*/ 0 w 5298635"/>
              <a:gd name="connsiteY0" fmla="*/ 0 h 6252529"/>
              <a:gd name="connsiteX1" fmla="*/ 5298635 w 5298635"/>
              <a:gd name="connsiteY1" fmla="*/ 0 h 6252529"/>
              <a:gd name="connsiteX2" fmla="*/ 5298635 w 5298635"/>
              <a:gd name="connsiteY2" fmla="*/ 6252529 h 6252529"/>
              <a:gd name="connsiteX3" fmla="*/ 0 w 5298635"/>
              <a:gd name="connsiteY3" fmla="*/ 6252529 h 6252529"/>
              <a:gd name="connsiteX4" fmla="*/ 0 w 5298635"/>
              <a:gd name="connsiteY4" fmla="*/ 0 h 6252529"/>
              <a:gd name="connsiteX0" fmla="*/ 0 w 5298635"/>
              <a:gd name="connsiteY0" fmla="*/ 0 h 6252529"/>
              <a:gd name="connsiteX1" fmla="*/ 4427778 w 5298635"/>
              <a:gd name="connsiteY1" fmla="*/ 1059543 h 6252529"/>
              <a:gd name="connsiteX2" fmla="*/ 5298635 w 5298635"/>
              <a:gd name="connsiteY2" fmla="*/ 6252529 h 6252529"/>
              <a:gd name="connsiteX3" fmla="*/ 0 w 5298635"/>
              <a:gd name="connsiteY3" fmla="*/ 6252529 h 6252529"/>
              <a:gd name="connsiteX4" fmla="*/ 0 w 5298635"/>
              <a:gd name="connsiteY4" fmla="*/ 0 h 6252529"/>
              <a:gd name="connsiteX0" fmla="*/ 0 w 5298635"/>
              <a:gd name="connsiteY0" fmla="*/ 0 h 6252529"/>
              <a:gd name="connsiteX1" fmla="*/ 4718064 w 5298635"/>
              <a:gd name="connsiteY1" fmla="*/ 3236685 h 6252529"/>
              <a:gd name="connsiteX2" fmla="*/ 5298635 w 5298635"/>
              <a:gd name="connsiteY2" fmla="*/ 6252529 h 6252529"/>
              <a:gd name="connsiteX3" fmla="*/ 0 w 5298635"/>
              <a:gd name="connsiteY3" fmla="*/ 6252529 h 6252529"/>
              <a:gd name="connsiteX4" fmla="*/ 0 w 5298635"/>
              <a:gd name="connsiteY4" fmla="*/ 0 h 6252529"/>
              <a:gd name="connsiteX0" fmla="*/ 14515 w 5298635"/>
              <a:gd name="connsiteY0" fmla="*/ 0 h 3857672"/>
              <a:gd name="connsiteX1" fmla="*/ 4718064 w 5298635"/>
              <a:gd name="connsiteY1" fmla="*/ 841828 h 3857672"/>
              <a:gd name="connsiteX2" fmla="*/ 5298635 w 5298635"/>
              <a:gd name="connsiteY2" fmla="*/ 3857672 h 3857672"/>
              <a:gd name="connsiteX3" fmla="*/ 0 w 5298635"/>
              <a:gd name="connsiteY3" fmla="*/ 3857672 h 3857672"/>
              <a:gd name="connsiteX4" fmla="*/ 14515 w 5298635"/>
              <a:gd name="connsiteY4" fmla="*/ 0 h 3857672"/>
              <a:gd name="connsiteX0" fmla="*/ 14515 w 5298635"/>
              <a:gd name="connsiteY0" fmla="*/ 0 h 3857672"/>
              <a:gd name="connsiteX1" fmla="*/ 4543892 w 5298635"/>
              <a:gd name="connsiteY1" fmla="*/ 522513 h 3857672"/>
              <a:gd name="connsiteX2" fmla="*/ 5298635 w 5298635"/>
              <a:gd name="connsiteY2" fmla="*/ 3857672 h 3857672"/>
              <a:gd name="connsiteX3" fmla="*/ 0 w 5298635"/>
              <a:gd name="connsiteY3" fmla="*/ 3857672 h 3857672"/>
              <a:gd name="connsiteX4" fmla="*/ 14515 w 5298635"/>
              <a:gd name="connsiteY4" fmla="*/ 0 h 3857672"/>
              <a:gd name="connsiteX0" fmla="*/ 1396 w 5300030"/>
              <a:gd name="connsiteY0" fmla="*/ 0 h 4162472"/>
              <a:gd name="connsiteX1" fmla="*/ 4545287 w 5300030"/>
              <a:gd name="connsiteY1" fmla="*/ 827313 h 4162472"/>
              <a:gd name="connsiteX2" fmla="*/ 5300030 w 5300030"/>
              <a:gd name="connsiteY2" fmla="*/ 4162472 h 4162472"/>
              <a:gd name="connsiteX3" fmla="*/ 1395 w 5300030"/>
              <a:gd name="connsiteY3" fmla="*/ 4162472 h 4162472"/>
              <a:gd name="connsiteX4" fmla="*/ 1396 w 5300030"/>
              <a:gd name="connsiteY4" fmla="*/ 0 h 4162472"/>
              <a:gd name="connsiteX0" fmla="*/ 1396 w 5300030"/>
              <a:gd name="connsiteY0" fmla="*/ 0 h 4162472"/>
              <a:gd name="connsiteX1" fmla="*/ 4809586 w 5300030"/>
              <a:gd name="connsiteY1" fmla="*/ 988712 h 4162472"/>
              <a:gd name="connsiteX2" fmla="*/ 5300030 w 5300030"/>
              <a:gd name="connsiteY2" fmla="*/ 4162472 h 4162472"/>
              <a:gd name="connsiteX3" fmla="*/ 1395 w 5300030"/>
              <a:gd name="connsiteY3" fmla="*/ 4162472 h 4162472"/>
              <a:gd name="connsiteX4" fmla="*/ 1396 w 5300030"/>
              <a:gd name="connsiteY4" fmla="*/ 0 h 4162472"/>
              <a:gd name="connsiteX0" fmla="*/ 1396 w 5300030"/>
              <a:gd name="connsiteY0" fmla="*/ 0 h 4162472"/>
              <a:gd name="connsiteX1" fmla="*/ 5020435 w 5300030"/>
              <a:gd name="connsiteY1" fmla="*/ 1356147 h 4162472"/>
              <a:gd name="connsiteX2" fmla="*/ 5300030 w 5300030"/>
              <a:gd name="connsiteY2" fmla="*/ 4162472 h 4162472"/>
              <a:gd name="connsiteX3" fmla="*/ 1395 w 5300030"/>
              <a:gd name="connsiteY3" fmla="*/ 4162472 h 4162472"/>
              <a:gd name="connsiteX4" fmla="*/ 1396 w 5300030"/>
              <a:gd name="connsiteY4" fmla="*/ 0 h 4162472"/>
              <a:gd name="connsiteX0" fmla="*/ 1396 w 6016916"/>
              <a:gd name="connsiteY0" fmla="*/ 0 h 4175142"/>
              <a:gd name="connsiteX1" fmla="*/ 5020435 w 6016916"/>
              <a:gd name="connsiteY1" fmla="*/ 1356147 h 4175142"/>
              <a:gd name="connsiteX2" fmla="*/ 6016916 w 6016916"/>
              <a:gd name="connsiteY2" fmla="*/ 4175142 h 4175142"/>
              <a:gd name="connsiteX3" fmla="*/ 1395 w 6016916"/>
              <a:gd name="connsiteY3" fmla="*/ 4162472 h 4175142"/>
              <a:gd name="connsiteX4" fmla="*/ 1396 w 6016916"/>
              <a:gd name="connsiteY4" fmla="*/ 0 h 4175142"/>
              <a:gd name="connsiteX0" fmla="*/ 1396 w 6021475"/>
              <a:gd name="connsiteY0" fmla="*/ 0 h 4162814"/>
              <a:gd name="connsiteX1" fmla="*/ 5020435 w 6021475"/>
              <a:gd name="connsiteY1" fmla="*/ 1356147 h 4162814"/>
              <a:gd name="connsiteX2" fmla="*/ 6021475 w 6021475"/>
              <a:gd name="connsiteY2" fmla="*/ 4162814 h 4162814"/>
              <a:gd name="connsiteX3" fmla="*/ 1395 w 6021475"/>
              <a:gd name="connsiteY3" fmla="*/ 4162472 h 4162814"/>
              <a:gd name="connsiteX4" fmla="*/ 1396 w 6021475"/>
              <a:gd name="connsiteY4" fmla="*/ 0 h 41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1475" h="4162814">
                <a:moveTo>
                  <a:pt x="1396" y="0"/>
                </a:moveTo>
                <a:lnTo>
                  <a:pt x="5020435" y="1356147"/>
                </a:lnTo>
                <a:lnTo>
                  <a:pt x="6021475" y="4162814"/>
                </a:lnTo>
                <a:lnTo>
                  <a:pt x="1395" y="4162472"/>
                </a:lnTo>
                <a:cubicBezTo>
                  <a:pt x="6233" y="2876581"/>
                  <a:pt x="-3442" y="1285891"/>
                  <a:pt x="1396" y="0"/>
                </a:cubicBezTo>
                <a:close/>
              </a:path>
            </a:pathLst>
          </a:cu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6942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372065-1082-4C41-898D-4C58318BC7D1}"/>
              </a:ext>
            </a:extLst>
          </p:cNvPr>
          <p:cNvSpPr/>
          <p:nvPr userDrawn="1"/>
        </p:nvSpPr>
        <p:spPr>
          <a:xfrm>
            <a:off x="0" y="6644381"/>
            <a:ext cx="12192000" cy="213619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EF77FD0D-583C-422E-B5DC-7E7C1EBE7B6F}"/>
              </a:ext>
            </a:extLst>
          </p:cNvPr>
          <p:cNvSpPr/>
          <p:nvPr userDrawn="1"/>
        </p:nvSpPr>
        <p:spPr>
          <a:xfrm>
            <a:off x="10709158" y="6641867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24D6AA4-1528-4CE7-990D-BD26371D9F7D}"/>
              </a:ext>
            </a:extLst>
          </p:cNvPr>
          <p:cNvSpPr/>
          <p:nvPr userDrawn="1"/>
        </p:nvSpPr>
        <p:spPr>
          <a:xfrm>
            <a:off x="10287056" y="6641867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EE0512BE-6FC1-40CF-8892-EC55F1AA8BEE}"/>
              </a:ext>
            </a:extLst>
          </p:cNvPr>
          <p:cNvSpPr/>
          <p:nvPr userDrawn="1"/>
        </p:nvSpPr>
        <p:spPr>
          <a:xfrm>
            <a:off x="11131260" y="6641867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D1C57EB9-DD30-4849-BE22-6DA91CB4F623}"/>
              </a:ext>
            </a:extLst>
          </p:cNvPr>
          <p:cNvSpPr/>
          <p:nvPr userDrawn="1"/>
        </p:nvSpPr>
        <p:spPr>
          <a:xfrm>
            <a:off x="11554412" y="6641867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079B077D-96BF-4BEF-937D-3EE5F3AAA228}"/>
              </a:ext>
            </a:extLst>
          </p:cNvPr>
          <p:cNvSpPr/>
          <p:nvPr userDrawn="1"/>
        </p:nvSpPr>
        <p:spPr>
          <a:xfrm>
            <a:off x="11970541" y="6641867"/>
            <a:ext cx="334840" cy="215153"/>
          </a:xfrm>
          <a:prstGeom prst="parallelogram">
            <a:avLst>
              <a:gd name="adj" fmla="val 52374"/>
            </a:avLst>
          </a:prstGeom>
          <a:solidFill>
            <a:srgbClr val="231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F70B21-D5D6-4F35-9FC2-877151D34271}"/>
              </a:ext>
            </a:extLst>
          </p:cNvPr>
          <p:cNvSpPr/>
          <p:nvPr userDrawn="1"/>
        </p:nvSpPr>
        <p:spPr>
          <a:xfrm>
            <a:off x="12201728" y="5783952"/>
            <a:ext cx="249256" cy="107306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676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F5AC08-F553-2742-8281-978138EA9893}"/>
              </a:ext>
            </a:extLst>
          </p:cNvPr>
          <p:cNvSpPr/>
          <p:nvPr userDrawn="1"/>
        </p:nvSpPr>
        <p:spPr>
          <a:xfrm>
            <a:off x="480000" y="259200"/>
            <a:ext cx="11236800" cy="2332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05200-4EEC-2849-BEA0-96E5643BE6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597" y="404664"/>
            <a:ext cx="144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5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AU" sz="3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14334F-BA7F-8D4E-A380-86B70D3B9867}"/>
              </a:ext>
            </a:extLst>
          </p:cNvPr>
          <p:cNvSpPr/>
          <p:nvPr userDrawn="1"/>
        </p:nvSpPr>
        <p:spPr>
          <a:xfrm>
            <a:off x="470400" y="10800"/>
            <a:ext cx="11251200" cy="85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478367" y="6381750"/>
            <a:ext cx="1123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511DC1D-F1DB-FF4A-9E5A-DA597DD5E8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133200"/>
            <a:ext cx="816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7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D23994-2111-4713-B32F-9242D3F99722}"/>
              </a:ext>
            </a:extLst>
          </p:cNvPr>
          <p:cNvSpPr txBox="1"/>
          <p:nvPr/>
        </p:nvSpPr>
        <p:spPr>
          <a:xfrm>
            <a:off x="497428" y="3667098"/>
            <a:ext cx="11197142" cy="26616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EF3829"/>
                </a:solidFill>
                <a:latin typeface="Century Gothic" panose="020B0502020202020204" pitchFamily="34" charset="0"/>
              </a:rPr>
              <a:t>▌</a:t>
            </a:r>
            <a:r>
              <a:rPr lang="en-US" sz="3600" b="1" dirty="0">
                <a:latin typeface="Century Gothic"/>
              </a:rPr>
              <a:t>What is known and what is unknown</a:t>
            </a:r>
            <a:endParaRPr lang="en-US" sz="2000" b="1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Prof Mike Clarke, </a:t>
            </a:r>
            <a:r>
              <a:rPr lang="en-US" sz="2000" dirty="0" err="1">
                <a:latin typeface="Century Gothic" panose="020B0502020202020204" pitchFamily="34" charset="0"/>
              </a:rPr>
              <a:t>LaTrobe</a:t>
            </a:r>
            <a:r>
              <a:rPr lang="en-US" sz="2000" dirty="0">
                <a:latin typeface="Century Gothic" panose="020B0502020202020204" pitchFamily="34" charset="0"/>
              </a:rPr>
              <a:t> University</a:t>
            </a:r>
          </a:p>
          <a:p>
            <a:pPr lvl="0">
              <a:lnSpc>
                <a:spcPct val="150000"/>
              </a:lnSpc>
            </a:pPr>
            <a:r>
              <a:rPr lang="en-AU" sz="2000" dirty="0">
                <a:latin typeface="Century Gothic" panose="020B0502020202020204" pitchFamily="34" charset="0"/>
              </a:rPr>
              <a:t>National Fire Fuels Science Webinar </a:t>
            </a:r>
            <a:r>
              <a:rPr lang="en-AU" sz="2000" b="1" dirty="0">
                <a:latin typeface="Century Gothic" panose="020B0502020202020204" pitchFamily="34" charset="0"/>
              </a:rPr>
              <a:t>13 May 2020</a:t>
            </a:r>
          </a:p>
          <a:p>
            <a:pPr lvl="0">
              <a:lnSpc>
                <a:spcPct val="150000"/>
              </a:lnSpc>
            </a:pPr>
            <a:r>
              <a:rPr lang="en-AU" sz="2000" dirty="0">
                <a:latin typeface="Century Gothic" panose="020B0502020202020204" pitchFamily="34" charset="0"/>
              </a:rPr>
              <a:t>The science of hazard reduction: what do we know and what are the knowledge gaps?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600" dirty="0">
              <a:latin typeface="Century Gothic" panose="020B0502020202020204" pitchFamily="34" charset="0"/>
            </a:endParaRPr>
          </a:p>
        </p:txBody>
      </p:sp>
      <p:pic>
        <p:nvPicPr>
          <p:cNvPr id="11" name="Picture Placeholder 10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B732E093-2179-44A6-B97F-F641FF9320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4" b="285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9228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B4912F55-BD4E-4B24-9552-F968F1F50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7" y="5037826"/>
            <a:ext cx="2241150" cy="168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2448F920-3E73-4B83-A090-0CC9A7F5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9855" y="1783616"/>
            <a:ext cx="2227657" cy="17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6" descr="USFWS Alaska: Fire Management">
            <a:extLst>
              <a:ext uri="{FF2B5EF4-FFF2-40B4-BE49-F238E27FC236}">
                <a16:creationId xmlns:a16="http://schemas.microsoft.com/office/drawing/2014/main" id="{D4C67B4A-E8AF-4003-A497-DEF7E7EA3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2FAEE-7B3B-48D4-9670-86EFD0647896}"/>
              </a:ext>
            </a:extLst>
          </p:cNvPr>
          <p:cNvSpPr txBox="1"/>
          <p:nvPr/>
        </p:nvSpPr>
        <p:spPr>
          <a:xfrm>
            <a:off x="9525606" y="957533"/>
            <a:ext cx="25222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we Value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fatalities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Property, infrastructure, crops, timber, water, carbon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ecosystems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species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Aesthetic amenity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63083-5AD5-4244-8FEA-54515A06DDFA}"/>
              </a:ext>
            </a:extLst>
          </p:cNvPr>
          <p:cNvSpPr txBox="1"/>
          <p:nvPr/>
        </p:nvSpPr>
        <p:spPr>
          <a:xfrm>
            <a:off x="7066774" y="1923565"/>
            <a:ext cx="2522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impact of fire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Premature deaths due to smoke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0182E-02AE-466F-9BAF-BEE79BB33C9F}"/>
              </a:ext>
            </a:extLst>
          </p:cNvPr>
          <p:cNvSpPr txBox="1"/>
          <p:nvPr/>
        </p:nvSpPr>
        <p:spPr>
          <a:xfrm>
            <a:off x="1291342" y="183724"/>
            <a:ext cx="7666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unknown? Where are the knowledge gaps?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65FBF-4F14-40C7-BF4F-DF4020DA5DDD}"/>
              </a:ext>
            </a:extLst>
          </p:cNvPr>
          <p:cNvSpPr txBox="1"/>
          <p:nvPr/>
        </p:nvSpPr>
        <p:spPr>
          <a:xfrm>
            <a:off x="2753025" y="4727209"/>
            <a:ext cx="172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and near-ground plant biomass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3F70F-FE46-4FFB-847D-2B46CE5B45FB}"/>
              </a:ext>
            </a:extLst>
          </p:cNvPr>
          <p:cNvSpPr txBox="1"/>
          <p:nvPr/>
        </p:nvSpPr>
        <p:spPr>
          <a:xfrm>
            <a:off x="4102852" y="1803252"/>
            <a:ext cx="167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large, high severity fires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59CEF-9718-408A-A448-2723D6AACDBD}"/>
              </a:ext>
            </a:extLst>
          </p:cNvPr>
          <p:cNvSpPr txBox="1"/>
          <p:nvPr/>
        </p:nvSpPr>
        <p:spPr>
          <a:xfrm>
            <a:off x="465827" y="5037826"/>
            <a:ext cx="128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burning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566F7-29A5-4F27-8701-5B79DD803893}"/>
              </a:ext>
            </a:extLst>
          </p:cNvPr>
          <p:cNvSpPr txBox="1"/>
          <p:nvPr/>
        </p:nvSpPr>
        <p:spPr>
          <a:xfrm>
            <a:off x="2079446" y="987931"/>
            <a:ext cx="1240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 of extreme FFDI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FD80C-557B-4E35-BD23-7BA348283041}"/>
              </a:ext>
            </a:extLst>
          </p:cNvPr>
          <p:cNvSpPr txBox="1"/>
          <p:nvPr/>
        </p:nvSpPr>
        <p:spPr>
          <a:xfrm>
            <a:off x="225701" y="2854253"/>
            <a:ext cx="215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extent, frequency, duration and severity of droughts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B5266-803E-473D-AF93-31F790803C5D}"/>
              </a:ext>
            </a:extLst>
          </p:cNvPr>
          <p:cNvSpPr txBox="1"/>
          <p:nvPr/>
        </p:nvSpPr>
        <p:spPr>
          <a:xfrm>
            <a:off x="642581" y="2108231"/>
            <a:ext cx="223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ignitions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0FB7D2D2-B243-4AE6-8900-D6CA128E16B0}"/>
              </a:ext>
            </a:extLst>
          </p:cNvPr>
          <p:cNvCxnSpPr/>
          <p:nvPr/>
        </p:nvCxnSpPr>
        <p:spPr>
          <a:xfrm>
            <a:off x="3122762" y="1630392"/>
            <a:ext cx="819510" cy="477839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2D963F2B-ECFE-4031-80BC-5FEA5E89247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22155" y="3609342"/>
            <a:ext cx="381636" cy="365023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2123DA80-2756-4997-A98B-BD2A9A0319AA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881271" y="2292897"/>
            <a:ext cx="1061001" cy="259749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E835906-4099-4C4A-8EA0-FB6DAAD7DF6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330562" y="2970360"/>
            <a:ext cx="1242906" cy="1139807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2E3510BC-5428-432B-8CFF-39DBD8D779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06939" y="4182459"/>
            <a:ext cx="348122" cy="327803"/>
          </a:xfrm>
          <a:prstGeom prst="curvedConnector3">
            <a:avLst>
              <a:gd name="adj1" fmla="val 27697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052E0A92-014C-49F8-BB32-181993259F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59226" y="5570274"/>
            <a:ext cx="410459" cy="379886"/>
          </a:xfrm>
          <a:prstGeom prst="curved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C75B8291-66F7-4DF1-BF67-290DE8CC735E}"/>
              </a:ext>
            </a:extLst>
          </p:cNvPr>
          <p:cNvCxnSpPr>
            <a:cxnSpLocks/>
          </p:cNvCxnSpPr>
          <p:nvPr/>
        </p:nvCxnSpPr>
        <p:spPr>
          <a:xfrm>
            <a:off x="6408588" y="2099605"/>
            <a:ext cx="741778" cy="37795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2475DEC3-64FF-473D-BDCA-B5BFAAF41D66}"/>
              </a:ext>
            </a:extLst>
          </p:cNvPr>
          <p:cNvCxnSpPr>
            <a:cxnSpLocks/>
          </p:cNvCxnSpPr>
          <p:nvPr/>
        </p:nvCxnSpPr>
        <p:spPr>
          <a:xfrm>
            <a:off x="6408588" y="2065226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89C3C1D5-6E48-4324-BEEA-6FB15C8D36A2}"/>
              </a:ext>
            </a:extLst>
          </p:cNvPr>
          <p:cNvCxnSpPr>
            <a:cxnSpLocks/>
          </p:cNvCxnSpPr>
          <p:nvPr/>
        </p:nvCxnSpPr>
        <p:spPr>
          <a:xfrm flipV="1">
            <a:off x="2828708" y="2527643"/>
            <a:ext cx="4080572" cy="3236858"/>
          </a:xfrm>
          <a:prstGeom prst="curvedConnector3">
            <a:avLst>
              <a:gd name="adj1" fmla="val 8847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E62C63CF-441F-4933-B74E-AB2E6D83F6B0}"/>
              </a:ext>
            </a:extLst>
          </p:cNvPr>
          <p:cNvCxnSpPr>
            <a:cxnSpLocks/>
          </p:cNvCxnSpPr>
          <p:nvPr/>
        </p:nvCxnSpPr>
        <p:spPr>
          <a:xfrm flipV="1">
            <a:off x="2820560" y="3093945"/>
            <a:ext cx="6705046" cy="2855222"/>
          </a:xfrm>
          <a:prstGeom prst="curvedConnector3">
            <a:avLst>
              <a:gd name="adj1" fmla="val 92071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263642DB-A270-4C1A-88A7-D1CBE05CC65A}"/>
              </a:ext>
            </a:extLst>
          </p:cNvPr>
          <p:cNvCxnSpPr>
            <a:cxnSpLocks/>
          </p:cNvCxnSpPr>
          <p:nvPr/>
        </p:nvCxnSpPr>
        <p:spPr>
          <a:xfrm flipV="1">
            <a:off x="2820560" y="4714005"/>
            <a:ext cx="6705046" cy="1406819"/>
          </a:xfrm>
          <a:prstGeom prst="curvedConnector3">
            <a:avLst>
              <a:gd name="adj1" fmla="val 9567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239884F2-0DD4-4209-BD2C-7F9B1143010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39325" y="2061279"/>
            <a:ext cx="409693" cy="28979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AE374EC2-66F9-4478-B299-E57F067ACA42}"/>
              </a:ext>
            </a:extLst>
          </p:cNvPr>
          <p:cNvCxnSpPr>
            <a:cxnSpLocks/>
          </p:cNvCxnSpPr>
          <p:nvPr/>
        </p:nvCxnSpPr>
        <p:spPr>
          <a:xfrm>
            <a:off x="8702393" y="2006125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39435019-3FD6-49E7-BD7A-DF88F4DA983C}"/>
              </a:ext>
            </a:extLst>
          </p:cNvPr>
          <p:cNvCxnSpPr>
            <a:cxnSpLocks/>
          </p:cNvCxnSpPr>
          <p:nvPr/>
        </p:nvCxnSpPr>
        <p:spPr>
          <a:xfrm>
            <a:off x="6389694" y="2110313"/>
            <a:ext cx="2890687" cy="2605774"/>
          </a:xfrm>
          <a:prstGeom prst="curvedConnector3">
            <a:avLst>
              <a:gd name="adj1" fmla="val 7624"/>
            </a:avLst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Curved 115">
            <a:extLst>
              <a:ext uri="{FF2B5EF4-FFF2-40B4-BE49-F238E27FC236}">
                <a16:creationId xmlns:a16="http://schemas.microsoft.com/office/drawing/2014/main" id="{AF875230-48F5-4A95-A495-B5604152790F}"/>
              </a:ext>
            </a:extLst>
          </p:cNvPr>
          <p:cNvCxnSpPr>
            <a:cxnSpLocks/>
          </p:cNvCxnSpPr>
          <p:nvPr/>
        </p:nvCxnSpPr>
        <p:spPr>
          <a:xfrm>
            <a:off x="6438425" y="2099605"/>
            <a:ext cx="2924867" cy="1035808"/>
          </a:xfrm>
          <a:prstGeom prst="curvedConnector3">
            <a:avLst>
              <a:gd name="adj1" fmla="val 959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414501-29AC-4742-9460-4C9008233B40}"/>
              </a:ext>
            </a:extLst>
          </p:cNvPr>
          <p:cNvGrpSpPr/>
          <p:nvPr/>
        </p:nvGrpSpPr>
        <p:grpSpPr>
          <a:xfrm>
            <a:off x="3573468" y="3648502"/>
            <a:ext cx="4016494" cy="923330"/>
            <a:chOff x="3573468" y="3648502"/>
            <a:chExt cx="4016494" cy="9233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1840FF-14FA-44AF-94C7-3BFC9BEFAB9D}"/>
                </a:ext>
              </a:extLst>
            </p:cNvPr>
            <p:cNvSpPr txBox="1"/>
            <p:nvPr/>
          </p:nvSpPr>
          <p:spPr>
            <a:xfrm>
              <a:off x="3573468" y="3648502"/>
              <a:ext cx="401074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How will the distribution of biomass dry enough to burn change under climate change?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B6EA5D-A685-413A-BA86-A23861FE4030}"/>
                </a:ext>
              </a:extLst>
            </p:cNvPr>
            <p:cNvSpPr/>
            <p:nvPr/>
          </p:nvSpPr>
          <p:spPr>
            <a:xfrm>
              <a:off x="3606438" y="3658344"/>
              <a:ext cx="3983524" cy="878558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B7446EA-65BA-47DF-9B46-881AAE362B83}"/>
              </a:ext>
            </a:extLst>
          </p:cNvPr>
          <p:cNvSpPr txBox="1"/>
          <p:nvPr/>
        </p:nvSpPr>
        <p:spPr>
          <a:xfrm>
            <a:off x="5295154" y="1010953"/>
            <a:ext cx="3279504" cy="64633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How effective will FRB be in the context of climate change?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668ED-2E4F-47E6-AA0C-4A70F7EAE3DA}"/>
              </a:ext>
            </a:extLst>
          </p:cNvPr>
          <p:cNvSpPr txBox="1"/>
          <p:nvPr/>
        </p:nvSpPr>
        <p:spPr>
          <a:xfrm>
            <a:off x="9146802" y="87623"/>
            <a:ext cx="2806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How does FRB compare with other strategies for reducing risk?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2E235A-EE68-4050-8D41-64FB726EF42B}"/>
              </a:ext>
            </a:extLst>
          </p:cNvPr>
          <p:cNvSpPr/>
          <p:nvPr/>
        </p:nvSpPr>
        <p:spPr>
          <a:xfrm>
            <a:off x="9052141" y="68158"/>
            <a:ext cx="2730611" cy="96065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44DB5FE-C3EC-4050-A10F-BBC8AB61253B}"/>
              </a:ext>
            </a:extLst>
          </p:cNvPr>
          <p:cNvGrpSpPr/>
          <p:nvPr/>
        </p:nvGrpSpPr>
        <p:grpSpPr>
          <a:xfrm>
            <a:off x="5482887" y="4808979"/>
            <a:ext cx="4016494" cy="923330"/>
            <a:chOff x="3573468" y="3648502"/>
            <a:chExt cx="4016494" cy="9233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8D3F31-EF7F-4D2D-8016-B496E52FD4C7}"/>
                </a:ext>
              </a:extLst>
            </p:cNvPr>
            <p:cNvSpPr txBox="1"/>
            <p:nvPr/>
          </p:nvSpPr>
          <p:spPr>
            <a:xfrm>
              <a:off x="3573468" y="3648502"/>
              <a:ext cx="401074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How will a drying climate affect the capacity of ecosystems to </a:t>
              </a:r>
              <a:r>
                <a:rPr kumimoji="0" lang="en-AU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recover</a:t>
              </a: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from fires?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C281AC2-DCBA-41C6-865B-C80C65D6ED19}"/>
                </a:ext>
              </a:extLst>
            </p:cNvPr>
            <p:cNvSpPr/>
            <p:nvPr/>
          </p:nvSpPr>
          <p:spPr>
            <a:xfrm>
              <a:off x="3606438" y="3658344"/>
              <a:ext cx="3983524" cy="878558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312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2AA39-18CA-4C21-BE8B-41A615BD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05" y="946373"/>
            <a:ext cx="8600991" cy="496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2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7E81D-B6FF-4AE3-A3C5-D5971EDDD9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170621" cy="6257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E1D8FA-BF9C-4738-A027-9FFB8EBBDFA6}"/>
              </a:ext>
            </a:extLst>
          </p:cNvPr>
          <p:cNvSpPr txBox="1"/>
          <p:nvPr/>
        </p:nvSpPr>
        <p:spPr>
          <a:xfrm>
            <a:off x="1524001" y="6381750"/>
            <a:ext cx="921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Accumulated FFDI percentages for spring 2019 compared to the long-term mean for 1950–2018.</a:t>
            </a:r>
          </a:p>
        </p:txBody>
      </p:sp>
    </p:spTree>
    <p:extLst>
      <p:ext uri="{BB962C8B-B14F-4D97-AF65-F5344CB8AC3E}">
        <p14:creationId xmlns:p14="http://schemas.microsoft.com/office/powerpoint/2010/main" val="2890297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7FFD39-283F-4ABB-AC1F-E649CC52F9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957" y="721758"/>
            <a:ext cx="8088086" cy="6040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C65BD1-86BC-4F99-8A72-D5D621B9121F}"/>
              </a:ext>
            </a:extLst>
          </p:cNvPr>
          <p:cNvSpPr txBox="1"/>
          <p:nvPr/>
        </p:nvSpPr>
        <p:spPr>
          <a:xfrm>
            <a:off x="2688048" y="352425"/>
            <a:ext cx="681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Bowen Qld Cyclone Shelter built by Qld Govt and United Arab Emirates</a:t>
            </a:r>
          </a:p>
        </p:txBody>
      </p:sp>
    </p:spTree>
    <p:extLst>
      <p:ext uri="{BB962C8B-B14F-4D97-AF65-F5344CB8AC3E}">
        <p14:creationId xmlns:p14="http://schemas.microsoft.com/office/powerpoint/2010/main" val="91764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67961B-5199-441C-9012-BA05D2786027}"/>
              </a:ext>
            </a:extLst>
          </p:cNvPr>
          <p:cNvSpPr txBox="1"/>
          <p:nvPr/>
        </p:nvSpPr>
        <p:spPr>
          <a:xfrm>
            <a:off x="2059396" y="0"/>
            <a:ext cx="858117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known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 conditions are needed for large fires to occur (Bradstock 2010):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Spatially connected plant biomass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 biomass that is dry enough to burn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ignition source (lightning or anthropogenic)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 conditions that promote spread (high temp, strong winds, low humidity)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can reduce the intensity and spread of bushfires and aid suppression efforts when fire conditions are below severe or extreme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Boer et al. 2009; McCaw et al 2013)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severity of lethal past megafires is most strongly determined by weather on the day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Moritz et al. 2004, Carey et al. 2009, Bradstock et al. 2010, Penman et al. 2011).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636FF-F98A-44A7-8A7A-B8F200C84E77}"/>
              </a:ext>
            </a:extLst>
          </p:cNvPr>
          <p:cNvSpPr txBox="1"/>
          <p:nvPr/>
        </p:nvSpPr>
        <p:spPr>
          <a:xfrm>
            <a:off x="6924137" y="6556076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published in the peer-reviewed scientific literature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F8B5E-0057-4834-B10F-979623CB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86" y="414068"/>
            <a:ext cx="2059395" cy="319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67961B-5199-441C-9012-BA05D2786027}"/>
              </a:ext>
            </a:extLst>
          </p:cNvPr>
          <p:cNvSpPr txBox="1"/>
          <p:nvPr/>
        </p:nvSpPr>
        <p:spPr>
          <a:xfrm>
            <a:off x="2849210" y="0"/>
            <a:ext cx="8581173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known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 conditions are needed for large fires to occur (Bradstock 2010):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Spatially connected plant biomass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 biomass that is dry enough to burn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ignition source (lightning or anthropogenic)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 conditions that promote spread (high temp, strong winds, low humidity)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can reduce the intensity and spread of bushfires and aid suppression efforts when fire conditions are below severe or extreme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Boer et al. 2009; McCaw et al 2013)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severity of lethal past megafires was most strongly determined by weather on the day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Moritz et al. 2004, Carey et al. 2009, Bradstock et al. 2010, Penman et al. 2011).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close to assets has the greatest impact in reducing loss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(Gibbons et al. 2012, Penman et al. 2014)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burning’s capacity to reduce losses on days of extreme fire weather is modest (~3-5% state-wide according to Vic Forest Fire Management in 2020)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climate is changing in ways that are increasing fire risk in much of SE Australia: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frequent, widespread and longer droughts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in number of days of extreme fire weather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Longer fire seasons (starting earlier)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Fewer days per year suitable for safe fuel reduction burning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Jolly et al. 2015)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tree in a forest&#10;&#10;Description automatically generated">
            <a:extLst>
              <a:ext uri="{FF2B5EF4-FFF2-40B4-BE49-F238E27FC236}">
                <a16:creationId xmlns:a16="http://schemas.microsoft.com/office/drawing/2014/main" id="{741FB538-6BBE-4E87-822F-E81AC79EC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0" t="-2201" r="31069" b="2201"/>
          <a:stretch/>
        </p:blipFill>
        <p:spPr>
          <a:xfrm rot="10800000">
            <a:off x="-282557" y="0"/>
            <a:ext cx="3025757" cy="74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41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>
            <a:extLst>
              <a:ext uri="{FF2B5EF4-FFF2-40B4-BE49-F238E27FC236}">
                <a16:creationId xmlns:a16="http://schemas.microsoft.com/office/drawing/2014/main" id="{2448F920-3E73-4B83-A090-0CC9A7F5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9855" y="1783616"/>
            <a:ext cx="2227657" cy="17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6" descr="USFWS Alaska: Fire Management">
            <a:extLst>
              <a:ext uri="{FF2B5EF4-FFF2-40B4-BE49-F238E27FC236}">
                <a16:creationId xmlns:a16="http://schemas.microsoft.com/office/drawing/2014/main" id="{D4C67B4A-E8AF-4003-A497-DEF7E7EA3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2FAEE-7B3B-48D4-9670-86EFD0647896}"/>
              </a:ext>
            </a:extLst>
          </p:cNvPr>
          <p:cNvSpPr txBox="1"/>
          <p:nvPr/>
        </p:nvSpPr>
        <p:spPr>
          <a:xfrm>
            <a:off x="9525606" y="957533"/>
            <a:ext cx="25222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we Value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fatalities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Property, infrastructure, crops, timber, water, carbon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ecosystems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species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Aesthetic amenity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63083-5AD5-4244-8FEA-54515A06DDFA}"/>
              </a:ext>
            </a:extLst>
          </p:cNvPr>
          <p:cNvSpPr txBox="1"/>
          <p:nvPr/>
        </p:nvSpPr>
        <p:spPr>
          <a:xfrm>
            <a:off x="7066774" y="1923565"/>
            <a:ext cx="2522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impact of fire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Premature deaths due to smoke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0182E-02AE-466F-9BAF-BEE79BB33C9F}"/>
              </a:ext>
            </a:extLst>
          </p:cNvPr>
          <p:cNvSpPr txBox="1"/>
          <p:nvPr/>
        </p:nvSpPr>
        <p:spPr>
          <a:xfrm>
            <a:off x="1775567" y="342891"/>
            <a:ext cx="8336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primary goal is reducing risk to the things we value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3F70F-FE46-4FFB-847D-2B46CE5B45FB}"/>
              </a:ext>
            </a:extLst>
          </p:cNvPr>
          <p:cNvSpPr txBox="1"/>
          <p:nvPr/>
        </p:nvSpPr>
        <p:spPr>
          <a:xfrm>
            <a:off x="4102852" y="1803252"/>
            <a:ext cx="167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large, high severity fires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59CEF-9718-408A-A448-2723D6AACDBD}"/>
              </a:ext>
            </a:extLst>
          </p:cNvPr>
          <p:cNvSpPr txBox="1"/>
          <p:nvPr/>
        </p:nvSpPr>
        <p:spPr>
          <a:xfrm>
            <a:off x="465827" y="5037826"/>
            <a:ext cx="128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burning</a:t>
            </a:r>
          </a:p>
        </p:txBody>
      </p: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C75B8291-66F7-4DF1-BF67-290DE8CC735E}"/>
              </a:ext>
            </a:extLst>
          </p:cNvPr>
          <p:cNvCxnSpPr>
            <a:cxnSpLocks/>
          </p:cNvCxnSpPr>
          <p:nvPr/>
        </p:nvCxnSpPr>
        <p:spPr>
          <a:xfrm>
            <a:off x="6408588" y="2099605"/>
            <a:ext cx="741778" cy="37795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2475DEC3-64FF-473D-BDCA-B5BFAAF41D66}"/>
              </a:ext>
            </a:extLst>
          </p:cNvPr>
          <p:cNvCxnSpPr>
            <a:cxnSpLocks/>
          </p:cNvCxnSpPr>
          <p:nvPr/>
        </p:nvCxnSpPr>
        <p:spPr>
          <a:xfrm>
            <a:off x="6408588" y="2065226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239884F2-0DD4-4209-BD2C-7F9B1143010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39325" y="2061279"/>
            <a:ext cx="409693" cy="28979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AE374EC2-66F9-4478-B299-E57F067ACA42}"/>
              </a:ext>
            </a:extLst>
          </p:cNvPr>
          <p:cNvCxnSpPr>
            <a:cxnSpLocks/>
          </p:cNvCxnSpPr>
          <p:nvPr/>
        </p:nvCxnSpPr>
        <p:spPr>
          <a:xfrm>
            <a:off x="8702393" y="2006125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39435019-3FD6-49E7-BD7A-DF88F4DA983C}"/>
              </a:ext>
            </a:extLst>
          </p:cNvPr>
          <p:cNvCxnSpPr>
            <a:cxnSpLocks/>
          </p:cNvCxnSpPr>
          <p:nvPr/>
        </p:nvCxnSpPr>
        <p:spPr>
          <a:xfrm>
            <a:off x="6389694" y="2110313"/>
            <a:ext cx="2890687" cy="2605774"/>
          </a:xfrm>
          <a:prstGeom prst="curvedConnector3">
            <a:avLst>
              <a:gd name="adj1" fmla="val 7624"/>
            </a:avLst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Curved 115">
            <a:extLst>
              <a:ext uri="{FF2B5EF4-FFF2-40B4-BE49-F238E27FC236}">
                <a16:creationId xmlns:a16="http://schemas.microsoft.com/office/drawing/2014/main" id="{AF875230-48F5-4A95-A495-B5604152790F}"/>
              </a:ext>
            </a:extLst>
          </p:cNvPr>
          <p:cNvCxnSpPr>
            <a:cxnSpLocks/>
          </p:cNvCxnSpPr>
          <p:nvPr/>
        </p:nvCxnSpPr>
        <p:spPr>
          <a:xfrm>
            <a:off x="6438425" y="2099605"/>
            <a:ext cx="2924867" cy="1035808"/>
          </a:xfrm>
          <a:prstGeom prst="curvedConnector3">
            <a:avLst>
              <a:gd name="adj1" fmla="val 959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02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B4912F55-BD4E-4B24-9552-F968F1F50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7" y="5037826"/>
            <a:ext cx="2241150" cy="168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2448F920-3E73-4B83-A090-0CC9A7F5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5" y="1783616"/>
            <a:ext cx="2227657" cy="17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6" descr="USFWS Alaska: Fire Management">
            <a:extLst>
              <a:ext uri="{FF2B5EF4-FFF2-40B4-BE49-F238E27FC236}">
                <a16:creationId xmlns:a16="http://schemas.microsoft.com/office/drawing/2014/main" id="{D4C67B4A-E8AF-4003-A497-DEF7E7EA3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2FAEE-7B3B-48D4-9670-86EFD0647896}"/>
              </a:ext>
            </a:extLst>
          </p:cNvPr>
          <p:cNvSpPr txBox="1"/>
          <p:nvPr/>
        </p:nvSpPr>
        <p:spPr>
          <a:xfrm>
            <a:off x="9525606" y="957533"/>
            <a:ext cx="25222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we Value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fatalities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Property, infrastructure, crops, timber, water, carbon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ecosystems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species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Aesthetic amenity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63083-5AD5-4244-8FEA-54515A06DDFA}"/>
              </a:ext>
            </a:extLst>
          </p:cNvPr>
          <p:cNvSpPr txBox="1"/>
          <p:nvPr/>
        </p:nvSpPr>
        <p:spPr>
          <a:xfrm>
            <a:off x="7066774" y="1923565"/>
            <a:ext cx="2522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impact of fire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Premature deaths due to smoke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0182E-02AE-466F-9BAF-BEE79BB33C9F}"/>
              </a:ext>
            </a:extLst>
          </p:cNvPr>
          <p:cNvSpPr txBox="1"/>
          <p:nvPr/>
        </p:nvSpPr>
        <p:spPr>
          <a:xfrm>
            <a:off x="799690" y="200703"/>
            <a:ext cx="9963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severity fires do less ecological damage than high severity fires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3F70F-FE46-4FFB-847D-2B46CE5B45FB}"/>
              </a:ext>
            </a:extLst>
          </p:cNvPr>
          <p:cNvSpPr txBox="1"/>
          <p:nvPr/>
        </p:nvSpPr>
        <p:spPr>
          <a:xfrm>
            <a:off x="4102852" y="1803252"/>
            <a:ext cx="167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large, high severity fires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59CEF-9718-408A-A448-2723D6AACDBD}"/>
              </a:ext>
            </a:extLst>
          </p:cNvPr>
          <p:cNvSpPr txBox="1"/>
          <p:nvPr/>
        </p:nvSpPr>
        <p:spPr>
          <a:xfrm>
            <a:off x="465827" y="5037826"/>
            <a:ext cx="128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burning</a:t>
            </a:r>
          </a:p>
        </p:txBody>
      </p: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C75B8291-66F7-4DF1-BF67-290DE8CC735E}"/>
              </a:ext>
            </a:extLst>
          </p:cNvPr>
          <p:cNvCxnSpPr>
            <a:cxnSpLocks/>
          </p:cNvCxnSpPr>
          <p:nvPr/>
        </p:nvCxnSpPr>
        <p:spPr>
          <a:xfrm>
            <a:off x="6408588" y="2099605"/>
            <a:ext cx="741778" cy="37795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2475DEC3-64FF-473D-BDCA-B5BFAAF41D66}"/>
              </a:ext>
            </a:extLst>
          </p:cNvPr>
          <p:cNvCxnSpPr>
            <a:cxnSpLocks/>
          </p:cNvCxnSpPr>
          <p:nvPr/>
        </p:nvCxnSpPr>
        <p:spPr>
          <a:xfrm>
            <a:off x="6408588" y="2065226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263642DB-A270-4C1A-88A7-D1CBE05CC65A}"/>
              </a:ext>
            </a:extLst>
          </p:cNvPr>
          <p:cNvCxnSpPr>
            <a:cxnSpLocks/>
          </p:cNvCxnSpPr>
          <p:nvPr/>
        </p:nvCxnSpPr>
        <p:spPr>
          <a:xfrm flipV="1">
            <a:off x="2820560" y="4714005"/>
            <a:ext cx="6705046" cy="1406819"/>
          </a:xfrm>
          <a:prstGeom prst="curvedConnector3">
            <a:avLst>
              <a:gd name="adj1" fmla="val 9567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239884F2-0DD4-4209-BD2C-7F9B1143010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39325" y="2061279"/>
            <a:ext cx="409693" cy="28979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AE374EC2-66F9-4478-B299-E57F067ACA42}"/>
              </a:ext>
            </a:extLst>
          </p:cNvPr>
          <p:cNvCxnSpPr>
            <a:cxnSpLocks/>
          </p:cNvCxnSpPr>
          <p:nvPr/>
        </p:nvCxnSpPr>
        <p:spPr>
          <a:xfrm>
            <a:off x="8702393" y="2006125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39435019-3FD6-49E7-BD7A-DF88F4DA983C}"/>
              </a:ext>
            </a:extLst>
          </p:cNvPr>
          <p:cNvCxnSpPr>
            <a:cxnSpLocks/>
          </p:cNvCxnSpPr>
          <p:nvPr/>
        </p:nvCxnSpPr>
        <p:spPr>
          <a:xfrm>
            <a:off x="6389694" y="2110313"/>
            <a:ext cx="2890687" cy="2605774"/>
          </a:xfrm>
          <a:prstGeom prst="curvedConnector3">
            <a:avLst>
              <a:gd name="adj1" fmla="val 7624"/>
            </a:avLst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Curved 115">
            <a:extLst>
              <a:ext uri="{FF2B5EF4-FFF2-40B4-BE49-F238E27FC236}">
                <a16:creationId xmlns:a16="http://schemas.microsoft.com/office/drawing/2014/main" id="{AF875230-48F5-4A95-A495-B5604152790F}"/>
              </a:ext>
            </a:extLst>
          </p:cNvPr>
          <p:cNvCxnSpPr>
            <a:cxnSpLocks/>
          </p:cNvCxnSpPr>
          <p:nvPr/>
        </p:nvCxnSpPr>
        <p:spPr>
          <a:xfrm>
            <a:off x="6438425" y="2099605"/>
            <a:ext cx="2924867" cy="1035808"/>
          </a:xfrm>
          <a:prstGeom prst="curvedConnector3">
            <a:avLst>
              <a:gd name="adj1" fmla="val 959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5F6B8C7-0283-4BE7-8CB0-0F31976881D0}"/>
              </a:ext>
            </a:extLst>
          </p:cNvPr>
          <p:cNvSpPr/>
          <p:nvPr/>
        </p:nvSpPr>
        <p:spPr>
          <a:xfrm>
            <a:off x="3328112" y="5004114"/>
            <a:ext cx="51739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vegetation types require fire, but others don’t.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Can be too hot, frequent or extensive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One size (fire regime) does not fit all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B4912F55-BD4E-4B24-9552-F968F1F50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7" y="5037826"/>
            <a:ext cx="2241150" cy="168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2448F920-3E73-4B83-A090-0CC9A7F5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5" y="1783616"/>
            <a:ext cx="2227657" cy="17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6" descr="USFWS Alaska: Fire Management">
            <a:extLst>
              <a:ext uri="{FF2B5EF4-FFF2-40B4-BE49-F238E27FC236}">
                <a16:creationId xmlns:a16="http://schemas.microsoft.com/office/drawing/2014/main" id="{D4C67B4A-E8AF-4003-A497-DEF7E7EA3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2FAEE-7B3B-48D4-9670-86EFD0647896}"/>
              </a:ext>
            </a:extLst>
          </p:cNvPr>
          <p:cNvSpPr txBox="1"/>
          <p:nvPr/>
        </p:nvSpPr>
        <p:spPr>
          <a:xfrm>
            <a:off x="9525606" y="957533"/>
            <a:ext cx="25222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we Value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fatalities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Property, infrastructure, crops, timber, water, carbon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ecosystems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species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Aesthetic amenity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63083-5AD5-4244-8FEA-54515A06DDFA}"/>
              </a:ext>
            </a:extLst>
          </p:cNvPr>
          <p:cNvSpPr txBox="1"/>
          <p:nvPr/>
        </p:nvSpPr>
        <p:spPr>
          <a:xfrm>
            <a:off x="7066774" y="1923565"/>
            <a:ext cx="2522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impact of fire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Premature deaths due to smoke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65FBF-4F14-40C7-BF4F-DF4020DA5DDD}"/>
              </a:ext>
            </a:extLst>
          </p:cNvPr>
          <p:cNvSpPr txBox="1"/>
          <p:nvPr/>
        </p:nvSpPr>
        <p:spPr>
          <a:xfrm>
            <a:off x="2826747" y="4436218"/>
            <a:ext cx="172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Ground and near-ground plant biomass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840FF-14FA-44AF-94C7-3BFC9BEFAB9D}"/>
              </a:ext>
            </a:extLst>
          </p:cNvPr>
          <p:cNvSpPr txBox="1"/>
          <p:nvPr/>
        </p:nvSpPr>
        <p:spPr>
          <a:xfrm>
            <a:off x="3485775" y="3869916"/>
            <a:ext cx="305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Biomass dry enough to burn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3F70F-FE46-4FFB-847D-2B46CE5B45FB}"/>
              </a:ext>
            </a:extLst>
          </p:cNvPr>
          <p:cNvSpPr txBox="1"/>
          <p:nvPr/>
        </p:nvSpPr>
        <p:spPr>
          <a:xfrm>
            <a:off x="4102852" y="1803252"/>
            <a:ext cx="167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large, high severity fires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59CEF-9718-408A-A448-2723D6AACDBD}"/>
              </a:ext>
            </a:extLst>
          </p:cNvPr>
          <p:cNvSpPr txBox="1"/>
          <p:nvPr/>
        </p:nvSpPr>
        <p:spPr>
          <a:xfrm>
            <a:off x="465827" y="5037826"/>
            <a:ext cx="128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burning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FD80C-557B-4E35-BD23-7BA348283041}"/>
              </a:ext>
            </a:extLst>
          </p:cNvPr>
          <p:cNvSpPr txBox="1"/>
          <p:nvPr/>
        </p:nvSpPr>
        <p:spPr>
          <a:xfrm>
            <a:off x="225701" y="2854253"/>
            <a:ext cx="215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extent, frequency, duration and severity of droughts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E835906-4099-4C4A-8EA0-FB6DAAD7DF6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242868" y="3191774"/>
            <a:ext cx="1242907" cy="862808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2D963F2B-ECFE-4031-80BC-5FEA5E89247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22155" y="3609342"/>
            <a:ext cx="381636" cy="365023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052E0A92-014C-49F8-BB32-181993259F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05276" y="5397744"/>
            <a:ext cx="410459" cy="379886"/>
          </a:xfrm>
          <a:prstGeom prst="curved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2E3510BC-5428-432B-8CFF-39DBD8D779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06939" y="4182459"/>
            <a:ext cx="348122" cy="327803"/>
          </a:xfrm>
          <a:prstGeom prst="curvedConnector3">
            <a:avLst>
              <a:gd name="adj1" fmla="val 27697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C75B8291-66F7-4DF1-BF67-290DE8CC735E}"/>
              </a:ext>
            </a:extLst>
          </p:cNvPr>
          <p:cNvCxnSpPr>
            <a:cxnSpLocks/>
          </p:cNvCxnSpPr>
          <p:nvPr/>
        </p:nvCxnSpPr>
        <p:spPr>
          <a:xfrm>
            <a:off x="6408588" y="2099605"/>
            <a:ext cx="741778" cy="37795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2475DEC3-64FF-473D-BDCA-B5BFAAF41D66}"/>
              </a:ext>
            </a:extLst>
          </p:cNvPr>
          <p:cNvCxnSpPr>
            <a:cxnSpLocks/>
          </p:cNvCxnSpPr>
          <p:nvPr/>
        </p:nvCxnSpPr>
        <p:spPr>
          <a:xfrm>
            <a:off x="6408588" y="2065226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89C3C1D5-6E48-4324-BEEA-6FB15C8D36A2}"/>
              </a:ext>
            </a:extLst>
          </p:cNvPr>
          <p:cNvCxnSpPr>
            <a:cxnSpLocks/>
          </p:cNvCxnSpPr>
          <p:nvPr/>
        </p:nvCxnSpPr>
        <p:spPr>
          <a:xfrm flipV="1">
            <a:off x="2828708" y="2527643"/>
            <a:ext cx="4080572" cy="3236858"/>
          </a:xfrm>
          <a:prstGeom prst="curvedConnector3">
            <a:avLst>
              <a:gd name="adj1" fmla="val 8847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E62C63CF-441F-4933-B74E-AB2E6D83F6B0}"/>
              </a:ext>
            </a:extLst>
          </p:cNvPr>
          <p:cNvCxnSpPr>
            <a:cxnSpLocks/>
          </p:cNvCxnSpPr>
          <p:nvPr/>
        </p:nvCxnSpPr>
        <p:spPr>
          <a:xfrm flipV="1">
            <a:off x="2820560" y="3093945"/>
            <a:ext cx="6705046" cy="2855222"/>
          </a:xfrm>
          <a:prstGeom prst="curvedConnector3">
            <a:avLst>
              <a:gd name="adj1" fmla="val 92071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263642DB-A270-4C1A-88A7-D1CBE05CC65A}"/>
              </a:ext>
            </a:extLst>
          </p:cNvPr>
          <p:cNvCxnSpPr>
            <a:cxnSpLocks/>
          </p:cNvCxnSpPr>
          <p:nvPr/>
        </p:nvCxnSpPr>
        <p:spPr>
          <a:xfrm flipV="1">
            <a:off x="2820560" y="4714005"/>
            <a:ext cx="6705046" cy="1406819"/>
          </a:xfrm>
          <a:prstGeom prst="curvedConnector3">
            <a:avLst>
              <a:gd name="adj1" fmla="val 9567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239884F2-0DD4-4209-BD2C-7F9B1143010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39325" y="2061279"/>
            <a:ext cx="409693" cy="28979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AE374EC2-66F9-4478-B299-E57F067ACA42}"/>
              </a:ext>
            </a:extLst>
          </p:cNvPr>
          <p:cNvCxnSpPr>
            <a:cxnSpLocks/>
          </p:cNvCxnSpPr>
          <p:nvPr/>
        </p:nvCxnSpPr>
        <p:spPr>
          <a:xfrm>
            <a:off x="8702393" y="2006125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39435019-3FD6-49E7-BD7A-DF88F4DA983C}"/>
              </a:ext>
            </a:extLst>
          </p:cNvPr>
          <p:cNvCxnSpPr>
            <a:cxnSpLocks/>
          </p:cNvCxnSpPr>
          <p:nvPr/>
        </p:nvCxnSpPr>
        <p:spPr>
          <a:xfrm>
            <a:off x="6389694" y="2110313"/>
            <a:ext cx="2890687" cy="2605774"/>
          </a:xfrm>
          <a:prstGeom prst="curvedConnector3">
            <a:avLst>
              <a:gd name="adj1" fmla="val 7624"/>
            </a:avLst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Curved 115">
            <a:extLst>
              <a:ext uri="{FF2B5EF4-FFF2-40B4-BE49-F238E27FC236}">
                <a16:creationId xmlns:a16="http://schemas.microsoft.com/office/drawing/2014/main" id="{AF875230-48F5-4A95-A495-B5604152790F}"/>
              </a:ext>
            </a:extLst>
          </p:cNvPr>
          <p:cNvCxnSpPr>
            <a:cxnSpLocks/>
          </p:cNvCxnSpPr>
          <p:nvPr/>
        </p:nvCxnSpPr>
        <p:spPr>
          <a:xfrm>
            <a:off x="6438425" y="2099605"/>
            <a:ext cx="2924867" cy="1035808"/>
          </a:xfrm>
          <a:prstGeom prst="curvedConnector3">
            <a:avLst>
              <a:gd name="adj1" fmla="val 959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C035F2B-194E-462A-98CE-E9D5DA688E56}"/>
              </a:ext>
            </a:extLst>
          </p:cNvPr>
          <p:cNvSpPr txBox="1"/>
          <p:nvPr/>
        </p:nvSpPr>
        <p:spPr>
          <a:xfrm>
            <a:off x="1576203" y="205020"/>
            <a:ext cx="8734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Droughts are causing previously non-combustible plant material to become combustible</a:t>
            </a:r>
          </a:p>
        </p:txBody>
      </p:sp>
    </p:spTree>
    <p:extLst>
      <p:ext uri="{BB962C8B-B14F-4D97-AF65-F5344CB8AC3E}">
        <p14:creationId xmlns:p14="http://schemas.microsoft.com/office/powerpoint/2010/main" val="211034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B4912F55-BD4E-4B24-9552-F968F1F509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827" y="5037826"/>
            <a:ext cx="2241150" cy="168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2448F920-3E73-4B83-A090-0CC9A7F5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5" y="1783616"/>
            <a:ext cx="2227657" cy="17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6" descr="USFWS Alaska: Fire Management">
            <a:extLst>
              <a:ext uri="{FF2B5EF4-FFF2-40B4-BE49-F238E27FC236}">
                <a16:creationId xmlns:a16="http://schemas.microsoft.com/office/drawing/2014/main" id="{D4C67B4A-E8AF-4003-A497-DEF7E7EA3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2FAEE-7B3B-48D4-9670-86EFD0647896}"/>
              </a:ext>
            </a:extLst>
          </p:cNvPr>
          <p:cNvSpPr txBox="1"/>
          <p:nvPr/>
        </p:nvSpPr>
        <p:spPr>
          <a:xfrm>
            <a:off x="9525606" y="957533"/>
            <a:ext cx="25222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we Value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fatalities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Property, infrastructure, crops, timber, water, carbon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ecosystems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species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Aesthetic amenity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63083-5AD5-4244-8FEA-54515A06DDFA}"/>
              </a:ext>
            </a:extLst>
          </p:cNvPr>
          <p:cNvSpPr txBox="1"/>
          <p:nvPr/>
        </p:nvSpPr>
        <p:spPr>
          <a:xfrm>
            <a:off x="7066774" y="1923565"/>
            <a:ext cx="2522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impact of fire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Premature deaths due to smoke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0182E-02AE-466F-9BAF-BEE79BB33C9F}"/>
              </a:ext>
            </a:extLst>
          </p:cNvPr>
          <p:cNvSpPr txBox="1"/>
          <p:nvPr/>
        </p:nvSpPr>
        <p:spPr>
          <a:xfrm>
            <a:off x="3319791" y="267741"/>
            <a:ext cx="5762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Issues of dispute in scientific literature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65FBF-4F14-40C7-BF4F-DF4020DA5DDD}"/>
              </a:ext>
            </a:extLst>
          </p:cNvPr>
          <p:cNvSpPr txBox="1"/>
          <p:nvPr/>
        </p:nvSpPr>
        <p:spPr>
          <a:xfrm>
            <a:off x="2826747" y="4436218"/>
            <a:ext cx="172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Ground and near-ground plant biomass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840FF-14FA-44AF-94C7-3BFC9BEFAB9D}"/>
              </a:ext>
            </a:extLst>
          </p:cNvPr>
          <p:cNvSpPr txBox="1"/>
          <p:nvPr/>
        </p:nvSpPr>
        <p:spPr>
          <a:xfrm>
            <a:off x="3485775" y="3869916"/>
            <a:ext cx="305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Biomass dry enough to burn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3F70F-FE46-4FFB-847D-2B46CE5B45FB}"/>
              </a:ext>
            </a:extLst>
          </p:cNvPr>
          <p:cNvSpPr txBox="1"/>
          <p:nvPr/>
        </p:nvSpPr>
        <p:spPr>
          <a:xfrm>
            <a:off x="4102852" y="1803252"/>
            <a:ext cx="167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large, high severity fires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59CEF-9718-408A-A448-2723D6AACDBD}"/>
              </a:ext>
            </a:extLst>
          </p:cNvPr>
          <p:cNvSpPr txBox="1"/>
          <p:nvPr/>
        </p:nvSpPr>
        <p:spPr>
          <a:xfrm>
            <a:off x="465827" y="5037826"/>
            <a:ext cx="128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burning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566F7-29A5-4F27-8701-5B79DD803893}"/>
              </a:ext>
            </a:extLst>
          </p:cNvPr>
          <p:cNvSpPr txBox="1"/>
          <p:nvPr/>
        </p:nvSpPr>
        <p:spPr>
          <a:xfrm>
            <a:off x="2079446" y="987931"/>
            <a:ext cx="1240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Days of extreme FFDI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FD80C-557B-4E35-BD23-7BA348283041}"/>
              </a:ext>
            </a:extLst>
          </p:cNvPr>
          <p:cNvSpPr txBox="1"/>
          <p:nvPr/>
        </p:nvSpPr>
        <p:spPr>
          <a:xfrm>
            <a:off x="225701" y="2854253"/>
            <a:ext cx="215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extent, frequency, duration and severity of droughts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B5266-803E-473D-AF93-31F790803C5D}"/>
              </a:ext>
            </a:extLst>
          </p:cNvPr>
          <p:cNvSpPr txBox="1"/>
          <p:nvPr/>
        </p:nvSpPr>
        <p:spPr>
          <a:xfrm>
            <a:off x="642581" y="2108231"/>
            <a:ext cx="246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Likelihood of ignitions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0FB7D2D2-B243-4AE6-8900-D6CA128E16B0}"/>
              </a:ext>
            </a:extLst>
          </p:cNvPr>
          <p:cNvCxnSpPr/>
          <p:nvPr/>
        </p:nvCxnSpPr>
        <p:spPr>
          <a:xfrm>
            <a:off x="3122762" y="1630392"/>
            <a:ext cx="819510" cy="477839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2123DA80-2756-4997-A98B-BD2A9A0319AA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108897" y="2292897"/>
            <a:ext cx="833375" cy="259749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E835906-4099-4C4A-8EA0-FB6DAAD7DF6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242868" y="3191774"/>
            <a:ext cx="1242907" cy="862808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2D963F2B-ECFE-4031-80BC-5FEA5E89247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22155" y="3609342"/>
            <a:ext cx="381636" cy="365023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052E0A92-014C-49F8-BB32-181993259F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05276" y="5397744"/>
            <a:ext cx="410459" cy="379886"/>
          </a:xfrm>
          <a:prstGeom prst="curved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2E3510BC-5428-432B-8CFF-39DBD8D779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06939" y="4182459"/>
            <a:ext cx="348122" cy="327803"/>
          </a:xfrm>
          <a:prstGeom prst="curvedConnector3">
            <a:avLst>
              <a:gd name="adj1" fmla="val 27697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C75B8291-66F7-4DF1-BF67-290DE8CC735E}"/>
              </a:ext>
            </a:extLst>
          </p:cNvPr>
          <p:cNvCxnSpPr>
            <a:cxnSpLocks/>
          </p:cNvCxnSpPr>
          <p:nvPr/>
        </p:nvCxnSpPr>
        <p:spPr>
          <a:xfrm>
            <a:off x="6408588" y="2099605"/>
            <a:ext cx="741778" cy="37795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2475DEC3-64FF-473D-BDCA-B5BFAAF41D66}"/>
              </a:ext>
            </a:extLst>
          </p:cNvPr>
          <p:cNvCxnSpPr>
            <a:cxnSpLocks/>
          </p:cNvCxnSpPr>
          <p:nvPr/>
        </p:nvCxnSpPr>
        <p:spPr>
          <a:xfrm>
            <a:off x="6408588" y="2065226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89C3C1D5-6E48-4324-BEEA-6FB15C8D36A2}"/>
              </a:ext>
            </a:extLst>
          </p:cNvPr>
          <p:cNvCxnSpPr>
            <a:cxnSpLocks/>
          </p:cNvCxnSpPr>
          <p:nvPr/>
        </p:nvCxnSpPr>
        <p:spPr>
          <a:xfrm flipV="1">
            <a:off x="2828708" y="2527643"/>
            <a:ext cx="4080572" cy="3236858"/>
          </a:xfrm>
          <a:prstGeom prst="curvedConnector3">
            <a:avLst>
              <a:gd name="adj1" fmla="val 8847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E62C63CF-441F-4933-B74E-AB2E6D83F6B0}"/>
              </a:ext>
            </a:extLst>
          </p:cNvPr>
          <p:cNvCxnSpPr>
            <a:cxnSpLocks/>
          </p:cNvCxnSpPr>
          <p:nvPr/>
        </p:nvCxnSpPr>
        <p:spPr>
          <a:xfrm flipV="1">
            <a:off x="2820560" y="3093945"/>
            <a:ext cx="6705046" cy="2855222"/>
          </a:xfrm>
          <a:prstGeom prst="curvedConnector3">
            <a:avLst>
              <a:gd name="adj1" fmla="val 92071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263642DB-A270-4C1A-88A7-D1CBE05CC65A}"/>
              </a:ext>
            </a:extLst>
          </p:cNvPr>
          <p:cNvCxnSpPr>
            <a:cxnSpLocks/>
          </p:cNvCxnSpPr>
          <p:nvPr/>
        </p:nvCxnSpPr>
        <p:spPr>
          <a:xfrm flipV="1">
            <a:off x="2820560" y="4714005"/>
            <a:ext cx="6705046" cy="1406819"/>
          </a:xfrm>
          <a:prstGeom prst="curvedConnector3">
            <a:avLst>
              <a:gd name="adj1" fmla="val 9567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239884F2-0DD4-4209-BD2C-7F9B1143010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39325" y="2061279"/>
            <a:ext cx="409693" cy="28979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AE374EC2-66F9-4478-B299-E57F067ACA42}"/>
              </a:ext>
            </a:extLst>
          </p:cNvPr>
          <p:cNvCxnSpPr>
            <a:cxnSpLocks/>
          </p:cNvCxnSpPr>
          <p:nvPr/>
        </p:nvCxnSpPr>
        <p:spPr>
          <a:xfrm>
            <a:off x="8702393" y="2006125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39435019-3FD6-49E7-BD7A-DF88F4DA983C}"/>
              </a:ext>
            </a:extLst>
          </p:cNvPr>
          <p:cNvCxnSpPr>
            <a:cxnSpLocks/>
          </p:cNvCxnSpPr>
          <p:nvPr/>
        </p:nvCxnSpPr>
        <p:spPr>
          <a:xfrm>
            <a:off x="6389694" y="2110313"/>
            <a:ext cx="2890687" cy="2605774"/>
          </a:xfrm>
          <a:prstGeom prst="curvedConnector3">
            <a:avLst>
              <a:gd name="adj1" fmla="val 7624"/>
            </a:avLst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Curved 115">
            <a:extLst>
              <a:ext uri="{FF2B5EF4-FFF2-40B4-BE49-F238E27FC236}">
                <a16:creationId xmlns:a16="http://schemas.microsoft.com/office/drawing/2014/main" id="{AF875230-48F5-4A95-A495-B5604152790F}"/>
              </a:ext>
            </a:extLst>
          </p:cNvPr>
          <p:cNvCxnSpPr>
            <a:cxnSpLocks/>
          </p:cNvCxnSpPr>
          <p:nvPr/>
        </p:nvCxnSpPr>
        <p:spPr>
          <a:xfrm>
            <a:off x="6438425" y="2099605"/>
            <a:ext cx="2924867" cy="1035808"/>
          </a:xfrm>
          <a:prstGeom prst="curvedConnector3">
            <a:avLst>
              <a:gd name="adj1" fmla="val 959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30BDCD2-429A-4AF4-B843-0047DAD7CDDB}"/>
              </a:ext>
            </a:extLst>
          </p:cNvPr>
          <p:cNvSpPr txBox="1"/>
          <p:nvPr/>
        </p:nvSpPr>
        <p:spPr>
          <a:xfrm>
            <a:off x="934402" y="4668494"/>
            <a:ext cx="177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Efficacy of FRB</a:t>
            </a:r>
          </a:p>
        </p:txBody>
      </p:sp>
    </p:spTree>
    <p:extLst>
      <p:ext uri="{BB962C8B-B14F-4D97-AF65-F5344CB8AC3E}">
        <p14:creationId xmlns:p14="http://schemas.microsoft.com/office/powerpoint/2010/main" val="2668230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B4912F55-BD4E-4B24-9552-F968F1F50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7" y="5037826"/>
            <a:ext cx="2241150" cy="168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2448F920-3E73-4B83-A090-0CC9A7F5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5" y="1783616"/>
            <a:ext cx="2227657" cy="17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6" descr="USFWS Alaska: Fire Management">
            <a:extLst>
              <a:ext uri="{FF2B5EF4-FFF2-40B4-BE49-F238E27FC236}">
                <a16:creationId xmlns:a16="http://schemas.microsoft.com/office/drawing/2014/main" id="{D4C67B4A-E8AF-4003-A497-DEF7E7EA3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2FAEE-7B3B-48D4-9670-86EFD0647896}"/>
              </a:ext>
            </a:extLst>
          </p:cNvPr>
          <p:cNvSpPr txBox="1"/>
          <p:nvPr/>
        </p:nvSpPr>
        <p:spPr>
          <a:xfrm>
            <a:off x="9525606" y="957533"/>
            <a:ext cx="25222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we Value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fatalities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Property, infrastructure, crops, timber, water, carbon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ecosystems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species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Aesthetic amenity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63083-5AD5-4244-8FEA-54515A06DDFA}"/>
              </a:ext>
            </a:extLst>
          </p:cNvPr>
          <p:cNvSpPr txBox="1"/>
          <p:nvPr/>
        </p:nvSpPr>
        <p:spPr>
          <a:xfrm>
            <a:off x="7066774" y="1923565"/>
            <a:ext cx="2522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impact of fire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Premature deaths due to smoke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0182E-02AE-466F-9BAF-BEE79BB33C9F}"/>
              </a:ext>
            </a:extLst>
          </p:cNvPr>
          <p:cNvSpPr txBox="1"/>
          <p:nvPr/>
        </p:nvSpPr>
        <p:spPr>
          <a:xfrm>
            <a:off x="3319791" y="267741"/>
            <a:ext cx="5762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Issues of dispute in scientific literature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65FBF-4F14-40C7-BF4F-DF4020DA5DDD}"/>
              </a:ext>
            </a:extLst>
          </p:cNvPr>
          <p:cNvSpPr txBox="1"/>
          <p:nvPr/>
        </p:nvSpPr>
        <p:spPr>
          <a:xfrm>
            <a:off x="2826747" y="4436218"/>
            <a:ext cx="172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Ground and near-ground plant biomass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840FF-14FA-44AF-94C7-3BFC9BEFAB9D}"/>
              </a:ext>
            </a:extLst>
          </p:cNvPr>
          <p:cNvSpPr txBox="1"/>
          <p:nvPr/>
        </p:nvSpPr>
        <p:spPr>
          <a:xfrm>
            <a:off x="3485775" y="3869916"/>
            <a:ext cx="305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Biomass dry enough to burn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3F70F-FE46-4FFB-847D-2B46CE5B45FB}"/>
              </a:ext>
            </a:extLst>
          </p:cNvPr>
          <p:cNvSpPr txBox="1"/>
          <p:nvPr/>
        </p:nvSpPr>
        <p:spPr>
          <a:xfrm>
            <a:off x="4102852" y="1803252"/>
            <a:ext cx="167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large, high severity fires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59CEF-9718-408A-A448-2723D6AACDBD}"/>
              </a:ext>
            </a:extLst>
          </p:cNvPr>
          <p:cNvSpPr txBox="1"/>
          <p:nvPr/>
        </p:nvSpPr>
        <p:spPr>
          <a:xfrm>
            <a:off x="465827" y="5037826"/>
            <a:ext cx="128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burning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566F7-29A5-4F27-8701-5B79DD803893}"/>
              </a:ext>
            </a:extLst>
          </p:cNvPr>
          <p:cNvSpPr txBox="1"/>
          <p:nvPr/>
        </p:nvSpPr>
        <p:spPr>
          <a:xfrm>
            <a:off x="2079446" y="987931"/>
            <a:ext cx="1240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Days of extreme FFDI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FD80C-557B-4E35-BD23-7BA348283041}"/>
              </a:ext>
            </a:extLst>
          </p:cNvPr>
          <p:cNvSpPr txBox="1"/>
          <p:nvPr/>
        </p:nvSpPr>
        <p:spPr>
          <a:xfrm>
            <a:off x="225701" y="2854253"/>
            <a:ext cx="215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extent, frequency, duration and severity of droughts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B5266-803E-473D-AF93-31F790803C5D}"/>
              </a:ext>
            </a:extLst>
          </p:cNvPr>
          <p:cNvSpPr txBox="1"/>
          <p:nvPr/>
        </p:nvSpPr>
        <p:spPr>
          <a:xfrm>
            <a:off x="642581" y="2108231"/>
            <a:ext cx="246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Likelihood of ignitions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0FB7D2D2-B243-4AE6-8900-D6CA128E16B0}"/>
              </a:ext>
            </a:extLst>
          </p:cNvPr>
          <p:cNvCxnSpPr/>
          <p:nvPr/>
        </p:nvCxnSpPr>
        <p:spPr>
          <a:xfrm>
            <a:off x="3122762" y="1630392"/>
            <a:ext cx="819510" cy="477839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2123DA80-2756-4997-A98B-BD2A9A0319AA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108897" y="2292897"/>
            <a:ext cx="833375" cy="259749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E835906-4099-4C4A-8EA0-FB6DAAD7DF6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242868" y="3191774"/>
            <a:ext cx="1242907" cy="862808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2D963F2B-ECFE-4031-80BC-5FEA5E89247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22155" y="3609342"/>
            <a:ext cx="381636" cy="365023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052E0A92-014C-49F8-BB32-181993259F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05276" y="5397744"/>
            <a:ext cx="410459" cy="379886"/>
          </a:xfrm>
          <a:prstGeom prst="curved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2E3510BC-5428-432B-8CFF-39DBD8D779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06939" y="4182459"/>
            <a:ext cx="348122" cy="327803"/>
          </a:xfrm>
          <a:prstGeom prst="curvedConnector3">
            <a:avLst>
              <a:gd name="adj1" fmla="val 27697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C75B8291-66F7-4DF1-BF67-290DE8CC735E}"/>
              </a:ext>
            </a:extLst>
          </p:cNvPr>
          <p:cNvCxnSpPr>
            <a:cxnSpLocks/>
          </p:cNvCxnSpPr>
          <p:nvPr/>
        </p:nvCxnSpPr>
        <p:spPr>
          <a:xfrm>
            <a:off x="6408588" y="2099605"/>
            <a:ext cx="741778" cy="37795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2475DEC3-64FF-473D-BDCA-B5BFAAF41D66}"/>
              </a:ext>
            </a:extLst>
          </p:cNvPr>
          <p:cNvCxnSpPr>
            <a:cxnSpLocks/>
          </p:cNvCxnSpPr>
          <p:nvPr/>
        </p:nvCxnSpPr>
        <p:spPr>
          <a:xfrm>
            <a:off x="6408588" y="2065226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89C3C1D5-6E48-4324-BEEA-6FB15C8D36A2}"/>
              </a:ext>
            </a:extLst>
          </p:cNvPr>
          <p:cNvCxnSpPr>
            <a:cxnSpLocks/>
          </p:cNvCxnSpPr>
          <p:nvPr/>
        </p:nvCxnSpPr>
        <p:spPr>
          <a:xfrm flipV="1">
            <a:off x="2828708" y="2527643"/>
            <a:ext cx="4080572" cy="3236858"/>
          </a:xfrm>
          <a:prstGeom prst="curvedConnector3">
            <a:avLst>
              <a:gd name="adj1" fmla="val 8847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E62C63CF-441F-4933-B74E-AB2E6D83F6B0}"/>
              </a:ext>
            </a:extLst>
          </p:cNvPr>
          <p:cNvCxnSpPr>
            <a:cxnSpLocks/>
          </p:cNvCxnSpPr>
          <p:nvPr/>
        </p:nvCxnSpPr>
        <p:spPr>
          <a:xfrm flipV="1">
            <a:off x="2820560" y="3093945"/>
            <a:ext cx="6705046" cy="2855222"/>
          </a:xfrm>
          <a:prstGeom prst="curvedConnector3">
            <a:avLst>
              <a:gd name="adj1" fmla="val 92071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263642DB-A270-4C1A-88A7-D1CBE05CC65A}"/>
              </a:ext>
            </a:extLst>
          </p:cNvPr>
          <p:cNvCxnSpPr>
            <a:cxnSpLocks/>
          </p:cNvCxnSpPr>
          <p:nvPr/>
        </p:nvCxnSpPr>
        <p:spPr>
          <a:xfrm flipV="1">
            <a:off x="2820560" y="4714005"/>
            <a:ext cx="6705046" cy="1406819"/>
          </a:xfrm>
          <a:prstGeom prst="curvedConnector3">
            <a:avLst>
              <a:gd name="adj1" fmla="val 9567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239884F2-0DD4-4209-BD2C-7F9B1143010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39325" y="2061279"/>
            <a:ext cx="409693" cy="28979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AE374EC2-66F9-4478-B299-E57F067ACA42}"/>
              </a:ext>
            </a:extLst>
          </p:cNvPr>
          <p:cNvCxnSpPr>
            <a:cxnSpLocks/>
          </p:cNvCxnSpPr>
          <p:nvPr/>
        </p:nvCxnSpPr>
        <p:spPr>
          <a:xfrm>
            <a:off x="8702393" y="2006125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39435019-3FD6-49E7-BD7A-DF88F4DA983C}"/>
              </a:ext>
            </a:extLst>
          </p:cNvPr>
          <p:cNvCxnSpPr>
            <a:cxnSpLocks/>
          </p:cNvCxnSpPr>
          <p:nvPr/>
        </p:nvCxnSpPr>
        <p:spPr>
          <a:xfrm>
            <a:off x="6389694" y="2110313"/>
            <a:ext cx="2890687" cy="2605774"/>
          </a:xfrm>
          <a:prstGeom prst="curvedConnector3">
            <a:avLst>
              <a:gd name="adj1" fmla="val 7624"/>
            </a:avLst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Curved 115">
            <a:extLst>
              <a:ext uri="{FF2B5EF4-FFF2-40B4-BE49-F238E27FC236}">
                <a16:creationId xmlns:a16="http://schemas.microsoft.com/office/drawing/2014/main" id="{AF875230-48F5-4A95-A495-B5604152790F}"/>
              </a:ext>
            </a:extLst>
          </p:cNvPr>
          <p:cNvCxnSpPr>
            <a:cxnSpLocks/>
          </p:cNvCxnSpPr>
          <p:nvPr/>
        </p:nvCxnSpPr>
        <p:spPr>
          <a:xfrm>
            <a:off x="6438425" y="2099605"/>
            <a:ext cx="2924867" cy="1035808"/>
          </a:xfrm>
          <a:prstGeom prst="curvedConnector3">
            <a:avLst>
              <a:gd name="adj1" fmla="val 959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30BDCD2-429A-4AF4-B843-0047DAD7CDDB}"/>
              </a:ext>
            </a:extLst>
          </p:cNvPr>
          <p:cNvSpPr txBox="1"/>
          <p:nvPr/>
        </p:nvSpPr>
        <p:spPr>
          <a:xfrm>
            <a:off x="934402" y="4668494"/>
            <a:ext cx="177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Efficacy of FRB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21359-33B5-4FF4-BE64-0543670C17A3}"/>
              </a:ext>
            </a:extLst>
          </p:cNvPr>
          <p:cNvSpPr txBox="1"/>
          <p:nvPr/>
        </p:nvSpPr>
        <p:spPr>
          <a:xfrm>
            <a:off x="4285388" y="4159219"/>
            <a:ext cx="1051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How biomass changes with TSF</a:t>
            </a:r>
          </a:p>
        </p:txBody>
      </p:sp>
    </p:spTree>
    <p:extLst>
      <p:ext uri="{BB962C8B-B14F-4D97-AF65-F5344CB8AC3E}">
        <p14:creationId xmlns:p14="http://schemas.microsoft.com/office/powerpoint/2010/main" val="351590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B4912F55-BD4E-4B24-9552-F968F1F50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7" y="5037826"/>
            <a:ext cx="2241150" cy="168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2448F920-3E73-4B83-A090-0CC9A7F5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5" y="1783616"/>
            <a:ext cx="2227657" cy="17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6" descr="USFWS Alaska: Fire Management">
            <a:extLst>
              <a:ext uri="{FF2B5EF4-FFF2-40B4-BE49-F238E27FC236}">
                <a16:creationId xmlns:a16="http://schemas.microsoft.com/office/drawing/2014/main" id="{D4C67B4A-E8AF-4003-A497-DEF7E7EA3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2FAEE-7B3B-48D4-9670-86EFD0647896}"/>
              </a:ext>
            </a:extLst>
          </p:cNvPr>
          <p:cNvSpPr txBox="1"/>
          <p:nvPr/>
        </p:nvSpPr>
        <p:spPr>
          <a:xfrm>
            <a:off x="9525606" y="957533"/>
            <a:ext cx="25222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we Value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fatalities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Property, infrastructure, crops, timber, water, carbon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ecosystems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Threatened species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Aesthetic amenity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63083-5AD5-4244-8FEA-54515A06DDFA}"/>
              </a:ext>
            </a:extLst>
          </p:cNvPr>
          <p:cNvSpPr txBox="1"/>
          <p:nvPr/>
        </p:nvSpPr>
        <p:spPr>
          <a:xfrm>
            <a:off x="7066774" y="1923565"/>
            <a:ext cx="2522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impact of fire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Premature deaths due to smoke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0182E-02AE-466F-9BAF-BEE79BB33C9F}"/>
              </a:ext>
            </a:extLst>
          </p:cNvPr>
          <p:cNvSpPr txBox="1"/>
          <p:nvPr/>
        </p:nvSpPr>
        <p:spPr>
          <a:xfrm>
            <a:off x="3319791" y="267741"/>
            <a:ext cx="5762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Issues of dispute in scientific literature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65FBF-4F14-40C7-BF4F-DF4020DA5DDD}"/>
              </a:ext>
            </a:extLst>
          </p:cNvPr>
          <p:cNvSpPr txBox="1"/>
          <p:nvPr/>
        </p:nvSpPr>
        <p:spPr>
          <a:xfrm>
            <a:off x="2826747" y="4436218"/>
            <a:ext cx="172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Ground and near-ground plant biomass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840FF-14FA-44AF-94C7-3BFC9BEFAB9D}"/>
              </a:ext>
            </a:extLst>
          </p:cNvPr>
          <p:cNvSpPr txBox="1"/>
          <p:nvPr/>
        </p:nvSpPr>
        <p:spPr>
          <a:xfrm>
            <a:off x="3485775" y="3869916"/>
            <a:ext cx="305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Biomass dry enough to burn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3F70F-FE46-4FFB-847D-2B46CE5B45FB}"/>
              </a:ext>
            </a:extLst>
          </p:cNvPr>
          <p:cNvSpPr txBox="1"/>
          <p:nvPr/>
        </p:nvSpPr>
        <p:spPr>
          <a:xfrm>
            <a:off x="4102852" y="1803252"/>
            <a:ext cx="167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large, high severity fires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59CEF-9718-408A-A448-2723D6AACDBD}"/>
              </a:ext>
            </a:extLst>
          </p:cNvPr>
          <p:cNvSpPr txBox="1"/>
          <p:nvPr/>
        </p:nvSpPr>
        <p:spPr>
          <a:xfrm>
            <a:off x="465827" y="5037826"/>
            <a:ext cx="128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reduction burning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566F7-29A5-4F27-8701-5B79DD803893}"/>
              </a:ext>
            </a:extLst>
          </p:cNvPr>
          <p:cNvSpPr txBox="1"/>
          <p:nvPr/>
        </p:nvSpPr>
        <p:spPr>
          <a:xfrm>
            <a:off x="2079446" y="987931"/>
            <a:ext cx="1240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Days of extreme FFDI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FD80C-557B-4E35-BD23-7BA348283041}"/>
              </a:ext>
            </a:extLst>
          </p:cNvPr>
          <p:cNvSpPr txBox="1"/>
          <p:nvPr/>
        </p:nvSpPr>
        <p:spPr>
          <a:xfrm>
            <a:off x="225701" y="2854253"/>
            <a:ext cx="215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extent, frequency, duration and severity of droughts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B5266-803E-473D-AF93-31F790803C5D}"/>
              </a:ext>
            </a:extLst>
          </p:cNvPr>
          <p:cNvSpPr txBox="1"/>
          <p:nvPr/>
        </p:nvSpPr>
        <p:spPr>
          <a:xfrm>
            <a:off x="642581" y="2108231"/>
            <a:ext cx="246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Likelihood of ignitions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0FB7D2D2-B243-4AE6-8900-D6CA128E16B0}"/>
              </a:ext>
            </a:extLst>
          </p:cNvPr>
          <p:cNvCxnSpPr/>
          <p:nvPr/>
        </p:nvCxnSpPr>
        <p:spPr>
          <a:xfrm>
            <a:off x="3122762" y="1630392"/>
            <a:ext cx="819510" cy="477839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2123DA80-2756-4997-A98B-BD2A9A0319AA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108897" y="2292897"/>
            <a:ext cx="833375" cy="259749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E835906-4099-4C4A-8EA0-FB6DAAD7DF6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242868" y="3191774"/>
            <a:ext cx="1242907" cy="862808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2D963F2B-ECFE-4031-80BC-5FEA5E89247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22155" y="3609342"/>
            <a:ext cx="381636" cy="365023"/>
          </a:xfrm>
          <a:prstGeom prst="curvedConnector3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052E0A92-014C-49F8-BB32-181993259F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05276" y="5397744"/>
            <a:ext cx="410459" cy="379886"/>
          </a:xfrm>
          <a:prstGeom prst="curvedConnector3">
            <a:avLst>
              <a:gd name="adj1" fmla="val 5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 hidden="1">
            <a:extLst>
              <a:ext uri="{FF2B5EF4-FFF2-40B4-BE49-F238E27FC236}">
                <a16:creationId xmlns:a16="http://schemas.microsoft.com/office/drawing/2014/main" id="{2E3510BC-5428-432B-8CFF-39DBD8D779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06939" y="4182459"/>
            <a:ext cx="348122" cy="327803"/>
          </a:xfrm>
          <a:prstGeom prst="curvedConnector3">
            <a:avLst>
              <a:gd name="adj1" fmla="val 27697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C75B8291-66F7-4DF1-BF67-290DE8CC735E}"/>
              </a:ext>
            </a:extLst>
          </p:cNvPr>
          <p:cNvCxnSpPr>
            <a:cxnSpLocks/>
          </p:cNvCxnSpPr>
          <p:nvPr/>
        </p:nvCxnSpPr>
        <p:spPr>
          <a:xfrm>
            <a:off x="6408588" y="2099605"/>
            <a:ext cx="741778" cy="37795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2475DEC3-64FF-473D-BDCA-B5BFAAF41D66}"/>
              </a:ext>
            </a:extLst>
          </p:cNvPr>
          <p:cNvCxnSpPr>
            <a:cxnSpLocks/>
          </p:cNvCxnSpPr>
          <p:nvPr/>
        </p:nvCxnSpPr>
        <p:spPr>
          <a:xfrm>
            <a:off x="6408588" y="2065226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E62C63CF-441F-4933-B74E-AB2E6D83F6B0}"/>
              </a:ext>
            </a:extLst>
          </p:cNvPr>
          <p:cNvCxnSpPr>
            <a:cxnSpLocks/>
          </p:cNvCxnSpPr>
          <p:nvPr/>
        </p:nvCxnSpPr>
        <p:spPr>
          <a:xfrm flipV="1">
            <a:off x="2820560" y="3093945"/>
            <a:ext cx="6705046" cy="2855222"/>
          </a:xfrm>
          <a:prstGeom prst="curvedConnector3">
            <a:avLst>
              <a:gd name="adj1" fmla="val 92071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263642DB-A270-4C1A-88A7-D1CBE05CC65A}"/>
              </a:ext>
            </a:extLst>
          </p:cNvPr>
          <p:cNvCxnSpPr>
            <a:cxnSpLocks/>
          </p:cNvCxnSpPr>
          <p:nvPr/>
        </p:nvCxnSpPr>
        <p:spPr>
          <a:xfrm flipV="1">
            <a:off x="2820560" y="4714005"/>
            <a:ext cx="6705046" cy="1406819"/>
          </a:xfrm>
          <a:prstGeom prst="curvedConnector3">
            <a:avLst>
              <a:gd name="adj1" fmla="val 9567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239884F2-0DD4-4209-BD2C-7F9B1143010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39325" y="2061279"/>
            <a:ext cx="409693" cy="28979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AE374EC2-66F9-4478-B299-E57F067ACA42}"/>
              </a:ext>
            </a:extLst>
          </p:cNvPr>
          <p:cNvCxnSpPr>
            <a:cxnSpLocks/>
          </p:cNvCxnSpPr>
          <p:nvPr/>
        </p:nvCxnSpPr>
        <p:spPr>
          <a:xfrm>
            <a:off x="8702393" y="2006125"/>
            <a:ext cx="741778" cy="127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39435019-3FD6-49E7-BD7A-DF88F4DA983C}"/>
              </a:ext>
            </a:extLst>
          </p:cNvPr>
          <p:cNvCxnSpPr>
            <a:cxnSpLocks/>
          </p:cNvCxnSpPr>
          <p:nvPr/>
        </p:nvCxnSpPr>
        <p:spPr>
          <a:xfrm>
            <a:off x="6389694" y="2110313"/>
            <a:ext cx="2890687" cy="2605774"/>
          </a:xfrm>
          <a:prstGeom prst="curvedConnector3">
            <a:avLst>
              <a:gd name="adj1" fmla="val 7624"/>
            </a:avLst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Curved 115">
            <a:extLst>
              <a:ext uri="{FF2B5EF4-FFF2-40B4-BE49-F238E27FC236}">
                <a16:creationId xmlns:a16="http://schemas.microsoft.com/office/drawing/2014/main" id="{AF875230-48F5-4A95-A495-B5604152790F}"/>
              </a:ext>
            </a:extLst>
          </p:cNvPr>
          <p:cNvCxnSpPr>
            <a:cxnSpLocks/>
          </p:cNvCxnSpPr>
          <p:nvPr/>
        </p:nvCxnSpPr>
        <p:spPr>
          <a:xfrm>
            <a:off x="6438425" y="2099605"/>
            <a:ext cx="2924867" cy="1035808"/>
          </a:xfrm>
          <a:prstGeom prst="curvedConnector3">
            <a:avLst>
              <a:gd name="adj1" fmla="val 9594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30BDCD2-429A-4AF4-B843-0047DAD7CDDB}"/>
              </a:ext>
            </a:extLst>
          </p:cNvPr>
          <p:cNvSpPr txBox="1"/>
          <p:nvPr/>
        </p:nvSpPr>
        <p:spPr>
          <a:xfrm>
            <a:off x="934402" y="4668494"/>
            <a:ext cx="177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Efficacy of FRB</a:t>
            </a:r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89C3C1D5-6E48-4324-BEEA-6FB15C8D36A2}"/>
              </a:ext>
            </a:extLst>
          </p:cNvPr>
          <p:cNvCxnSpPr>
            <a:cxnSpLocks/>
          </p:cNvCxnSpPr>
          <p:nvPr/>
        </p:nvCxnSpPr>
        <p:spPr>
          <a:xfrm flipV="1">
            <a:off x="2820560" y="2532329"/>
            <a:ext cx="4080572" cy="3236858"/>
          </a:xfrm>
          <a:prstGeom prst="curvedConnector3">
            <a:avLst>
              <a:gd name="adj1" fmla="val 8847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4C21359-33B5-4FF4-BE64-0543670C17A3}"/>
              </a:ext>
            </a:extLst>
          </p:cNvPr>
          <p:cNvSpPr txBox="1"/>
          <p:nvPr/>
        </p:nvSpPr>
        <p:spPr>
          <a:xfrm>
            <a:off x="4319395" y="4469634"/>
            <a:ext cx="12732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How biomass changes with TSF?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C9296F-8ADE-4E41-9B41-0F0D48449C50}"/>
              </a:ext>
            </a:extLst>
          </p:cNvPr>
          <p:cNvSpPr txBox="1"/>
          <p:nvPr/>
        </p:nvSpPr>
        <p:spPr>
          <a:xfrm>
            <a:off x="1782632" y="4123951"/>
            <a:ext cx="6175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How the quantity of combustible biomass changes with TSF?</a:t>
            </a:r>
          </a:p>
        </p:txBody>
      </p:sp>
    </p:spTree>
    <p:extLst>
      <p:ext uri="{BB962C8B-B14F-4D97-AF65-F5344CB8AC3E}">
        <p14:creationId xmlns:p14="http://schemas.microsoft.com/office/powerpoint/2010/main" val="3543028845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FA-PowerPoint-Template-v0.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42B16D644F0B4B9C3BF2C99F339BDD" ma:contentTypeVersion="12" ma:contentTypeDescription="Create a new document." ma:contentTypeScope="" ma:versionID="c86df425d36de24bf6e29e1ee2051fd4">
  <xsd:schema xmlns:xsd="http://www.w3.org/2001/XMLSchema" xmlns:xs="http://www.w3.org/2001/XMLSchema" xmlns:p="http://schemas.microsoft.com/office/2006/metadata/properties" xmlns:ns2="425e621d-cf9e-4a72-9a5c-560893b35f64" xmlns:ns3="1566dfd6-73b0-4ac5-8d21-b9eb58878405" targetNamespace="http://schemas.microsoft.com/office/2006/metadata/properties" ma:root="true" ma:fieldsID="6048ede2bb868b116f81bf60715c2e10" ns2:_="" ns3:_="">
    <xsd:import namespace="425e621d-cf9e-4a72-9a5c-560893b35f64"/>
    <xsd:import namespace="1566dfd6-73b0-4ac5-8d21-b9eb5887840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e621d-cf9e-4a72-9a5c-560893b35f6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66dfd6-73b0-4ac5-8d21-b9eb588784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25e621d-cf9e-4a72-9a5c-560893b35f64">
      <UserInfo>
        <DisplayName>David Bruce</DisplayName>
        <AccountId>13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4B362F-B8DA-408C-AFF4-45D9AEC4E425}">
  <ds:schemaRefs>
    <ds:schemaRef ds:uri="1566dfd6-73b0-4ac5-8d21-b9eb58878405"/>
    <ds:schemaRef ds:uri="425e621d-cf9e-4a72-9a5c-560893b35f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0ED1D3-399C-432B-905A-B37F9CCC2D65}">
  <ds:schemaRefs>
    <ds:schemaRef ds:uri="1566dfd6-73b0-4ac5-8d21-b9eb58878405"/>
    <ds:schemaRef ds:uri="425e621d-cf9e-4a72-9a5c-560893b35f6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4FA0762-C0E5-475D-BC05-9A94576E3A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1145</Words>
  <Application>Microsoft Office PowerPoint</Application>
  <PresentationFormat>Widescreen</PresentationFormat>
  <Paragraphs>230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Arial-BoldMT</vt:lpstr>
      <vt:lpstr>Calibri</vt:lpstr>
      <vt:lpstr>Calibri Light</vt:lpstr>
      <vt:lpstr>Century Gothic</vt:lpstr>
      <vt:lpstr>Times New Roman</vt:lpstr>
      <vt:lpstr>Content slides</vt:lpstr>
      <vt:lpstr>CFA-PowerPoint-Template-v0.9</vt:lpstr>
      <vt:lpstr>Content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Catrin Harris</dc:creator>
  <cp:lastModifiedBy>Radhiya Fanham</cp:lastModifiedBy>
  <cp:revision>9</cp:revision>
  <cp:lastPrinted>2019-05-07T06:11:00Z</cp:lastPrinted>
  <dcterms:created xsi:type="dcterms:W3CDTF">2018-10-22T05:11:34Z</dcterms:created>
  <dcterms:modified xsi:type="dcterms:W3CDTF">2020-05-14T02:01:04Z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0x0101007942B16D644F0B4B9C3BF2C99F339BDD</vt:lpwstr>
  </property>
</Properties>
</file>