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8" r:id="rId5"/>
    <p:sldMasterId id="2147483673" r:id="rId6"/>
  </p:sldMasterIdLst>
  <p:notesMasterIdLst>
    <p:notesMasterId r:id="rId15"/>
  </p:notesMasterIdLst>
  <p:handoutMasterIdLst>
    <p:handoutMasterId r:id="rId16"/>
  </p:handoutMasterIdLst>
  <p:sldIdLst>
    <p:sldId id="262" r:id="rId7"/>
    <p:sldId id="257" r:id="rId8"/>
    <p:sldId id="258" r:id="rId9"/>
    <p:sldId id="260" r:id="rId10"/>
    <p:sldId id="264" r:id="rId11"/>
    <p:sldId id="261" r:id="rId12"/>
    <p:sldId id="265" r:id="rId13"/>
    <p:sldId id="259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68659-ECE2-475C-A569-2B89FF27EF1D}" v="59" dt="2020-05-12T06:38:1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A0F6CA-7440-48C1-94F0-F66A83FC3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09794-4504-4FEF-B947-5BBD34F380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C15D7-A2F4-4C8C-98BA-5704F017755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FE065-CDA4-4E6B-A18F-F9FD98381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6A41-6CA0-4FAD-A4DB-914EFE2265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81C73-455C-4F18-BE08-05DD499737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34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CE350-26E9-425F-9AC4-901741A11ACB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B39F2-72BC-461C-85B4-6F2A5FE139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36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5D1D3C9-430E-4CA9-88C5-9BC9CE119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00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A5E1-381C-4E9D-A840-2CCC6B4B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BE1E-6DD9-43A8-B249-2B3B02DF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E0BCB-C5D3-4AF1-9C73-986D0C6F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A68A-3090-5B43-B4B1-2AEC748BE9B0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35980-EB41-40A1-AA90-A1AC0299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45D0B-7532-425D-B46D-F66C6C32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ACCB-7AF8-4A4B-95E8-E8595C97B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9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>
          <a:xfrm>
            <a:off x="478367" y="3068638"/>
            <a:ext cx="11235267" cy="378936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80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2"/>
          <a:srcRect r="2087"/>
          <a:stretch>
            <a:fillRect/>
          </a:stretch>
        </p:blipFill>
        <p:spPr bwMode="auto">
          <a:xfrm>
            <a:off x="541867" y="6227764"/>
            <a:ext cx="1117176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4200" y="29368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1717" y="2133601"/>
            <a:ext cx="8148001" cy="358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14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7784" y="6254750"/>
            <a:ext cx="11233149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-BoldM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23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Volunteer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67" y="3058224"/>
            <a:ext cx="11258551" cy="3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5667" y="6254750"/>
            <a:ext cx="11258551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12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areer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1" y="3065654"/>
            <a:ext cx="11214100" cy="37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G:\CFA-Enterprise-PMO\StratComms\Templates\Generic\CFA PPT FOO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1651" y="6254750"/>
            <a:ext cx="112141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8078688" cy="164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err="1"/>
              <a:t>Clickto</a:t>
            </a:r>
            <a:r>
              <a:rPr lang="en-US"/>
              <a:t> edit Master title style</a:t>
            </a:r>
            <a:endParaRPr lang="en-AU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23394" y="2133601"/>
            <a:ext cx="8065525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5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508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589241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924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DDA1-F859-413F-AA72-65B5EF098172}" type="datetimeFigureOut">
              <a:rPr lang="en-AU" smtClean="0"/>
              <a:t>14/05/2020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2FBA-32BF-45B4-A6E4-20327072D5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222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BD80AB-CBD8-E844-B832-578D04D95650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7803" y="1052736"/>
            <a:ext cx="11046816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/>
            </a:lvl2pPr>
            <a:lvl3pPr marL="1257300" indent="-342900">
              <a:buClr>
                <a:srgbClr val="CF0C2F"/>
              </a:buClr>
              <a:buFont typeface="Arial" pitchFamily="34" charset="0"/>
              <a:buChar char="•"/>
              <a:defRPr/>
            </a:lvl3pPr>
            <a:lvl4pPr>
              <a:buClr>
                <a:srgbClr val="CF0C2F"/>
              </a:buClr>
              <a:defRPr/>
            </a:lvl4pPr>
            <a:lvl5pPr>
              <a:buClr>
                <a:srgbClr val="CF0C2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908C0E6-4C16-9F48-93DF-0E598B526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BE680616-69F8-48B8-AFA0-4BD5BCB12B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674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04A9AD-8536-DC4A-BF6C-BFA20E5707C3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-BoldM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3392" y="1844824"/>
            <a:ext cx="11041227" cy="4392488"/>
          </a:xfrm>
          <a:prstGeom prst="rect">
            <a:avLst/>
          </a:prstGeom>
        </p:spPr>
        <p:txBody>
          <a:bodyPr/>
          <a:lstStyle>
            <a:lvl1pPr>
              <a:buClr>
                <a:srgbClr val="CF0C2F"/>
              </a:buClr>
              <a:defRPr sz="3000"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3F6AFED-4F2A-CB4A-9F3E-930120FEB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1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9DC04B-1582-4247-B2EF-2A804BE60AA4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24946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961386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DC626B-9479-BA41-A0E8-F85DC1B06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1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4463F2-121A-3E4F-87BF-35A84EF0A992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670748" y="1844825"/>
            <a:ext cx="5952397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ClipArt Placeholder 8"/>
          <p:cNvSpPr>
            <a:spLocks noGrp="1"/>
          </p:cNvSpPr>
          <p:nvPr>
            <p:ph type="clipArt" sz="quarter" idx="11"/>
          </p:nvPr>
        </p:nvSpPr>
        <p:spPr>
          <a:xfrm>
            <a:off x="623393" y="1844824"/>
            <a:ext cx="4703233" cy="417765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40828F-2718-604F-A3B0-023841C7D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4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8D7D1B-ABFC-6640-8339-C266DDB04D7B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23392" y="260649"/>
            <a:ext cx="9697077" cy="576064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23392" y="1052736"/>
            <a:ext cx="11041227" cy="504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AU" sz="3200" b="1" i="0" u="none" strike="noStrike" baseline="0" smtClean="0">
                <a:solidFill>
                  <a:srgbClr val="CF0C2F"/>
                </a:solidFill>
                <a:latin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9" name="TextBox 7"/>
          <p:cNvSpPr txBox="1"/>
          <p:nvPr userDrawn="1"/>
        </p:nvSpPr>
        <p:spPr>
          <a:xfrm>
            <a:off x="9647767" y="6393136"/>
            <a:ext cx="22098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EB5B85-7BEC-4B5F-9375-28E0B975F6C3}" type="slidenum">
              <a:rPr lang="en-A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 sz="1200">
              <a:latin typeface="+mn-l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83646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4411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3393" y="1844824"/>
            <a:ext cx="5279033" cy="410512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C2F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CF0C2F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948958-58C1-364D-B3A4-46A085E3D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63B037-BFF2-4356-8838-009C6B8AEE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5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705C2AF-50F6-4C8F-8D3B-8C1B0420E3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87936" y="0"/>
            <a:ext cx="6102350" cy="66395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9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8EB7F99A-6C08-4F85-B394-26389671F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3483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85261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03F6BBB6-59C4-492E-9479-AAE6837FB7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6508"/>
            <a:ext cx="12188562" cy="21828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70409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8">
            <a:extLst>
              <a:ext uri="{FF2B5EF4-FFF2-40B4-BE49-F238E27FC236}">
                <a16:creationId xmlns:a16="http://schemas.microsoft.com/office/drawing/2014/main" id="{EC43A957-509F-4CE4-81D8-CAF10120F86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347534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2E71F760-D8E2-49C3-8DCD-6D13AD4769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978612"/>
            <a:ext cx="25466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id="{4313ECA5-1823-45E9-B802-7EF8754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97444" y="978612"/>
            <a:ext cx="3124199" cy="194079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id="{678DE494-026D-46EB-AE97-950BE51404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7444" y="3095843"/>
            <a:ext cx="3124199" cy="266257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1" name="Рисунок 7">
            <a:extLst>
              <a:ext uri="{FF2B5EF4-FFF2-40B4-BE49-F238E27FC236}">
                <a16:creationId xmlns:a16="http://schemas.microsoft.com/office/drawing/2014/main" id="{3A166C05-1AAB-42C8-8443-07D3CB54CB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4201" y="978612"/>
            <a:ext cx="2241884" cy="3400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2" name="Рисунок 7">
            <a:extLst>
              <a:ext uri="{FF2B5EF4-FFF2-40B4-BE49-F238E27FC236}">
                <a16:creationId xmlns:a16="http://schemas.microsoft.com/office/drawing/2014/main" id="{08F35A9A-963E-43F0-B1E5-09AF445CBB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4201" y="4571488"/>
            <a:ext cx="22418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3" name="Рисунок 7">
            <a:extLst>
              <a:ext uri="{FF2B5EF4-FFF2-40B4-BE49-F238E27FC236}">
                <a16:creationId xmlns:a16="http://schemas.microsoft.com/office/drawing/2014/main" id="{86A9B4E1-38C8-45A5-989C-EF1BE9F315C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88644" y="978612"/>
            <a:ext cx="2001251" cy="47798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8202ACAC-F2CF-4CA4-BC54-6B35AB568F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1" y="4571488"/>
            <a:ext cx="2546684" cy="118693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entury Gothic" panose="020B0502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/>
              <a:t>Select the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314545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and table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>
            <a:extLst>
              <a:ext uri="{FF2B5EF4-FFF2-40B4-BE49-F238E27FC236}">
                <a16:creationId xmlns:a16="http://schemas.microsoft.com/office/drawing/2014/main" id="{5DE40FA1-6A9C-40A9-ADBE-C4092A0B1024}"/>
              </a:ext>
            </a:extLst>
          </p:cNvPr>
          <p:cNvSpPr/>
          <p:nvPr userDrawn="1"/>
        </p:nvSpPr>
        <p:spPr>
          <a:xfrm>
            <a:off x="1" y="3311913"/>
            <a:ext cx="5285678" cy="3546088"/>
          </a:xfrm>
          <a:custGeom>
            <a:avLst/>
            <a:gdLst>
              <a:gd name="connsiteX0" fmla="*/ 0 w 5298635"/>
              <a:gd name="connsiteY0" fmla="*/ 0 h 6252529"/>
              <a:gd name="connsiteX1" fmla="*/ 5298635 w 5298635"/>
              <a:gd name="connsiteY1" fmla="*/ 0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427778 w 5298635"/>
              <a:gd name="connsiteY1" fmla="*/ 1059543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0 w 5298635"/>
              <a:gd name="connsiteY0" fmla="*/ 0 h 6252529"/>
              <a:gd name="connsiteX1" fmla="*/ 4718064 w 5298635"/>
              <a:gd name="connsiteY1" fmla="*/ 3236685 h 6252529"/>
              <a:gd name="connsiteX2" fmla="*/ 5298635 w 5298635"/>
              <a:gd name="connsiteY2" fmla="*/ 6252529 h 6252529"/>
              <a:gd name="connsiteX3" fmla="*/ 0 w 5298635"/>
              <a:gd name="connsiteY3" fmla="*/ 6252529 h 6252529"/>
              <a:gd name="connsiteX4" fmla="*/ 0 w 5298635"/>
              <a:gd name="connsiteY4" fmla="*/ 0 h 6252529"/>
              <a:gd name="connsiteX0" fmla="*/ 14515 w 5298635"/>
              <a:gd name="connsiteY0" fmla="*/ 0 h 3857672"/>
              <a:gd name="connsiteX1" fmla="*/ 4718064 w 5298635"/>
              <a:gd name="connsiteY1" fmla="*/ 841828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4515 w 5298635"/>
              <a:gd name="connsiteY0" fmla="*/ 0 h 3857672"/>
              <a:gd name="connsiteX1" fmla="*/ 4543892 w 5298635"/>
              <a:gd name="connsiteY1" fmla="*/ 522513 h 3857672"/>
              <a:gd name="connsiteX2" fmla="*/ 5298635 w 5298635"/>
              <a:gd name="connsiteY2" fmla="*/ 3857672 h 3857672"/>
              <a:gd name="connsiteX3" fmla="*/ 0 w 5298635"/>
              <a:gd name="connsiteY3" fmla="*/ 3857672 h 3857672"/>
              <a:gd name="connsiteX4" fmla="*/ 14515 w 5298635"/>
              <a:gd name="connsiteY4" fmla="*/ 0 h 3857672"/>
              <a:gd name="connsiteX0" fmla="*/ 1396 w 5300030"/>
              <a:gd name="connsiteY0" fmla="*/ 0 h 4162472"/>
              <a:gd name="connsiteX1" fmla="*/ 4545287 w 5300030"/>
              <a:gd name="connsiteY1" fmla="*/ 827313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4809586 w 5300030"/>
              <a:gd name="connsiteY1" fmla="*/ 988712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5300030"/>
              <a:gd name="connsiteY0" fmla="*/ 0 h 4162472"/>
              <a:gd name="connsiteX1" fmla="*/ 5020435 w 5300030"/>
              <a:gd name="connsiteY1" fmla="*/ 1356147 h 4162472"/>
              <a:gd name="connsiteX2" fmla="*/ 5300030 w 5300030"/>
              <a:gd name="connsiteY2" fmla="*/ 4162472 h 4162472"/>
              <a:gd name="connsiteX3" fmla="*/ 1395 w 5300030"/>
              <a:gd name="connsiteY3" fmla="*/ 4162472 h 4162472"/>
              <a:gd name="connsiteX4" fmla="*/ 1396 w 5300030"/>
              <a:gd name="connsiteY4" fmla="*/ 0 h 4162472"/>
              <a:gd name="connsiteX0" fmla="*/ 1396 w 6016916"/>
              <a:gd name="connsiteY0" fmla="*/ 0 h 4175142"/>
              <a:gd name="connsiteX1" fmla="*/ 5020435 w 6016916"/>
              <a:gd name="connsiteY1" fmla="*/ 1356147 h 4175142"/>
              <a:gd name="connsiteX2" fmla="*/ 6016916 w 6016916"/>
              <a:gd name="connsiteY2" fmla="*/ 4175142 h 4175142"/>
              <a:gd name="connsiteX3" fmla="*/ 1395 w 6016916"/>
              <a:gd name="connsiteY3" fmla="*/ 4162472 h 4175142"/>
              <a:gd name="connsiteX4" fmla="*/ 1396 w 6016916"/>
              <a:gd name="connsiteY4" fmla="*/ 0 h 4175142"/>
              <a:gd name="connsiteX0" fmla="*/ 1396 w 6021475"/>
              <a:gd name="connsiteY0" fmla="*/ 0 h 4162814"/>
              <a:gd name="connsiteX1" fmla="*/ 5020435 w 6021475"/>
              <a:gd name="connsiteY1" fmla="*/ 1356147 h 4162814"/>
              <a:gd name="connsiteX2" fmla="*/ 6021475 w 6021475"/>
              <a:gd name="connsiteY2" fmla="*/ 4162814 h 4162814"/>
              <a:gd name="connsiteX3" fmla="*/ 1395 w 6021475"/>
              <a:gd name="connsiteY3" fmla="*/ 4162472 h 4162814"/>
              <a:gd name="connsiteX4" fmla="*/ 1396 w 6021475"/>
              <a:gd name="connsiteY4" fmla="*/ 0 h 416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1475" h="4162814">
                <a:moveTo>
                  <a:pt x="1396" y="0"/>
                </a:moveTo>
                <a:lnTo>
                  <a:pt x="5020435" y="1356147"/>
                </a:lnTo>
                <a:lnTo>
                  <a:pt x="6021475" y="4162814"/>
                </a:lnTo>
                <a:lnTo>
                  <a:pt x="1395" y="4162472"/>
                </a:lnTo>
                <a:cubicBezTo>
                  <a:pt x="6233" y="2876581"/>
                  <a:pt x="-3442" y="1285891"/>
                  <a:pt x="1396" y="0"/>
                </a:cubicBezTo>
                <a:close/>
              </a:path>
            </a:pathLst>
          </a:cu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94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372065-1082-4C41-898D-4C58318BC7D1}"/>
              </a:ext>
            </a:extLst>
          </p:cNvPr>
          <p:cNvSpPr/>
          <p:nvPr userDrawn="1"/>
        </p:nvSpPr>
        <p:spPr>
          <a:xfrm>
            <a:off x="0" y="6644381"/>
            <a:ext cx="12192000" cy="21361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F77FD0D-583C-422E-B5DC-7E7C1EBE7B6F}"/>
              </a:ext>
            </a:extLst>
          </p:cNvPr>
          <p:cNvSpPr/>
          <p:nvPr userDrawn="1"/>
        </p:nvSpPr>
        <p:spPr>
          <a:xfrm>
            <a:off x="10709158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24D6AA4-1528-4CE7-990D-BD26371D9F7D}"/>
              </a:ext>
            </a:extLst>
          </p:cNvPr>
          <p:cNvSpPr/>
          <p:nvPr userDrawn="1"/>
        </p:nvSpPr>
        <p:spPr>
          <a:xfrm>
            <a:off x="10287056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E0512BE-6FC1-40CF-8892-EC55F1AA8BEE}"/>
              </a:ext>
            </a:extLst>
          </p:cNvPr>
          <p:cNvSpPr/>
          <p:nvPr userDrawn="1"/>
        </p:nvSpPr>
        <p:spPr>
          <a:xfrm>
            <a:off x="11131260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D1C57EB9-DD30-4849-BE22-6DA91CB4F623}"/>
              </a:ext>
            </a:extLst>
          </p:cNvPr>
          <p:cNvSpPr/>
          <p:nvPr userDrawn="1"/>
        </p:nvSpPr>
        <p:spPr>
          <a:xfrm>
            <a:off x="11554412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9B077D-96BF-4BEF-937D-3EE5F3AAA228}"/>
              </a:ext>
            </a:extLst>
          </p:cNvPr>
          <p:cNvSpPr/>
          <p:nvPr userDrawn="1"/>
        </p:nvSpPr>
        <p:spPr>
          <a:xfrm>
            <a:off x="11970541" y="6641867"/>
            <a:ext cx="334840" cy="215153"/>
          </a:xfrm>
          <a:prstGeom prst="parallelogram">
            <a:avLst>
              <a:gd name="adj" fmla="val 52374"/>
            </a:avLst>
          </a:prstGeom>
          <a:solidFill>
            <a:srgbClr val="231F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F70B21-D5D6-4F35-9FC2-877151D34271}"/>
              </a:ext>
            </a:extLst>
          </p:cNvPr>
          <p:cNvSpPr/>
          <p:nvPr userDrawn="1"/>
        </p:nvSpPr>
        <p:spPr>
          <a:xfrm>
            <a:off x="12201728" y="5783952"/>
            <a:ext cx="249256" cy="107306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7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8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5AC08-F553-2742-8281-978138EA9893}"/>
              </a:ext>
            </a:extLst>
          </p:cNvPr>
          <p:cNvSpPr/>
          <p:nvPr userDrawn="1"/>
        </p:nvSpPr>
        <p:spPr>
          <a:xfrm>
            <a:off x="480000" y="259200"/>
            <a:ext cx="11236800" cy="2332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05200-4EEC-2849-BEA0-96E5643BE6D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97" y="404664"/>
            <a:ext cx="144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5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81" r:id="rId5"/>
    <p:sldLayoutId id="2147483682" r:id="rId6"/>
    <p:sldLayoutId id="2147483683" r:id="rId7"/>
    <p:sldLayoutId id="2147483684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AU" sz="3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14334F-BA7F-8D4E-A380-86B70D3B9867}"/>
              </a:ext>
            </a:extLst>
          </p:cNvPr>
          <p:cNvSpPr/>
          <p:nvPr userDrawn="1"/>
        </p:nvSpPr>
        <p:spPr>
          <a:xfrm>
            <a:off x="470400" y="10800"/>
            <a:ext cx="11251200" cy="85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78367" y="6381750"/>
            <a:ext cx="1123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511DC1D-F1DB-FF4A-9E5A-DA597DD5E8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133200"/>
            <a:ext cx="816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23994-2111-4713-B32F-9242D3F99722}"/>
              </a:ext>
            </a:extLst>
          </p:cNvPr>
          <p:cNvSpPr txBox="1"/>
          <p:nvPr/>
        </p:nvSpPr>
        <p:spPr>
          <a:xfrm>
            <a:off x="497428" y="3667098"/>
            <a:ext cx="11197142" cy="32156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EF3829"/>
                </a:solidFill>
                <a:latin typeface="Century Gothic" panose="020B0502020202020204" pitchFamily="34" charset="0"/>
              </a:rPr>
              <a:t>▌</a:t>
            </a:r>
            <a:r>
              <a:rPr lang="en-US" sz="3600" b="1" dirty="0">
                <a:latin typeface="Century Gothic"/>
              </a:rPr>
              <a:t>Litter and fuel: myths miscalculations and misunderstandings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Mark Adams, Swinburne University of Technology</a:t>
            </a:r>
          </a:p>
          <a:p>
            <a:pPr lvl="0">
              <a:lnSpc>
                <a:spcPct val="15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National Fire Fuels Science Webinar </a:t>
            </a:r>
            <a:r>
              <a:rPr lang="en-AU" sz="2000" b="1" dirty="0">
                <a:latin typeface="Century Gothic" panose="020B0502020202020204" pitchFamily="34" charset="0"/>
              </a:rPr>
              <a:t>13 May 2020</a:t>
            </a:r>
          </a:p>
          <a:p>
            <a:pPr lvl="0">
              <a:lnSpc>
                <a:spcPct val="150000"/>
              </a:lnSpc>
            </a:pPr>
            <a:r>
              <a:rPr lang="en-AU" sz="2000" dirty="0">
                <a:latin typeface="Century Gothic" panose="020B0502020202020204" pitchFamily="34" charset="0"/>
              </a:rPr>
              <a:t>The science of hazard reduction: what do we know and what are the knowledge gaps?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600" dirty="0">
              <a:latin typeface="Century Gothic" panose="020B0502020202020204" pitchFamily="34" charset="0"/>
            </a:endParaRPr>
          </a:p>
        </p:txBody>
      </p:sp>
      <p:pic>
        <p:nvPicPr>
          <p:cNvPr id="11" name="Picture Placeholder 10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B732E093-2179-44A6-B97F-F641FF9320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4" b="28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922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C033-668C-AB42-BE0C-363A56F8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687" y="93279"/>
            <a:ext cx="8543925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692C5-8A6F-7145-8E24-2F8FB14D0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686" y="1253331"/>
            <a:ext cx="8685385" cy="496211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role of litter (standing litter, SL) as fuel has been explored for many decades.  The basic relationships between mass of fuel and fire intensity and spread are well known.</a:t>
            </a:r>
          </a:p>
          <a:p>
            <a:r>
              <a:rPr lang="en-US" dirty="0"/>
              <a:t>The mass of standing litter at any one point in time or place, is the balance between rates of input from aboveground litterfall (LF) and rates of litter decomposition (LD).</a:t>
            </a:r>
          </a:p>
          <a:p>
            <a:r>
              <a:rPr lang="en-US" dirty="0"/>
              <a:t>It is immediately obvious that different components of LF decompose at different rates:</a:t>
            </a:r>
          </a:p>
          <a:p>
            <a:pPr lvl="1"/>
            <a:r>
              <a:rPr lang="en-US" dirty="0"/>
              <a:t>Large logs can persist on the forest floor for decades, even centuries</a:t>
            </a:r>
          </a:p>
          <a:p>
            <a:pPr lvl="1"/>
            <a:r>
              <a:rPr lang="en-US" dirty="0"/>
              <a:t>Leaf litter decomposes relatively quickly, and has a half-life measured in years</a:t>
            </a:r>
          </a:p>
          <a:p>
            <a:pPr lvl="1"/>
            <a:r>
              <a:rPr lang="en-US" dirty="0"/>
              <a:t>In between these extremes, there is very large variation in rates of LD</a:t>
            </a:r>
          </a:p>
          <a:p>
            <a:r>
              <a:rPr lang="en-US" dirty="0"/>
              <a:t>The fire science community often pay cursory attention to either LF or LD, with a consequence that there are persistent myths, miscalculations and misunderstandings about SL and fuel loads</a:t>
            </a:r>
          </a:p>
        </p:txBody>
      </p:sp>
    </p:spTree>
    <p:extLst>
      <p:ext uri="{BB962C8B-B14F-4D97-AF65-F5344CB8AC3E}">
        <p14:creationId xmlns:p14="http://schemas.microsoft.com/office/powerpoint/2010/main" val="204301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53B2-EB11-B845-B273-D09032DB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142707"/>
            <a:ext cx="9075265" cy="1325563"/>
          </a:xfrm>
        </p:spPr>
        <p:txBody>
          <a:bodyPr/>
          <a:lstStyle/>
          <a:p>
            <a:pPr algn="ctr"/>
            <a:r>
              <a:rPr lang="en-US" dirty="0"/>
              <a:t>Myths, miscalculations and misunderstandings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15289-FE45-2045-AF3D-B00D03496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36" y="1468269"/>
            <a:ext cx="9075265" cy="48583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Myth:</a:t>
            </a:r>
          </a:p>
          <a:p>
            <a:pPr lvl="1"/>
            <a:r>
              <a:rPr lang="en-US" dirty="0"/>
              <a:t>fuel loads accumulate for a few years after the last fire (time since fire, TSF) and then remain constant (assumed equilibrium).</a:t>
            </a:r>
          </a:p>
          <a:p>
            <a:r>
              <a:rPr lang="en-US" dirty="0"/>
              <a:t>Miscalculation:</a:t>
            </a:r>
          </a:p>
          <a:p>
            <a:pPr lvl="1"/>
            <a:r>
              <a:rPr lang="en-US" dirty="0"/>
              <a:t>Based on assumption of achieving equilibrium (LF inputs=LD outputs) within a few years, or even 10 years since fire, fuel loads can be reliably predicted.</a:t>
            </a:r>
          </a:p>
          <a:p>
            <a:r>
              <a:rPr lang="en-US" dirty="0"/>
              <a:t>Misunderstanding</a:t>
            </a:r>
          </a:p>
          <a:p>
            <a:pPr lvl="1"/>
            <a:r>
              <a:rPr lang="en-US" dirty="0"/>
              <a:t>Because the fire science community has defined fuels according to their combustion (e.g. 1 hour fuel = fine fuel = leaves + twigs = fuel load best related to fire spread), a good many studies are then based on sampling and quantifying only this part of the overall fuel load.  As TSF increases, the 1-hour fuels become an ever-decreasing component of overall fuel load.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9244BF-4DF4-CE47-9007-CACED3C48F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70" y="22226"/>
            <a:ext cx="4103370" cy="68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E9950B-0720-1E42-A7F8-010357D04911}"/>
              </a:ext>
            </a:extLst>
          </p:cNvPr>
          <p:cNvSpPr txBox="1"/>
          <p:nvPr/>
        </p:nvSpPr>
        <p:spPr>
          <a:xfrm>
            <a:off x="6096000" y="642551"/>
            <a:ext cx="366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Distribution of litterfall (L) and standing litter (SL) data for Australia in relation to bioclimate zones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7915B-AD91-1846-85A4-1E7B3824BB21}"/>
              </a:ext>
            </a:extLst>
          </p:cNvPr>
          <p:cNvSpPr txBox="1"/>
          <p:nvPr/>
        </p:nvSpPr>
        <p:spPr>
          <a:xfrm>
            <a:off x="6233984" y="3225114"/>
            <a:ext cx="3626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prevalence of data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Warm and Hot, seasonal climates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 wet climates</a:t>
            </a:r>
          </a:p>
        </p:txBody>
      </p:sp>
    </p:spTree>
    <p:extLst>
      <p:ext uri="{BB962C8B-B14F-4D97-AF65-F5344CB8AC3E}">
        <p14:creationId xmlns:p14="http://schemas.microsoft.com/office/powerpoint/2010/main" val="149983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6F5EA6-E325-454D-9158-056EBE7D554B}"/>
              </a:ext>
            </a:extLst>
          </p:cNvPr>
          <p:cNvGraphicFramePr>
            <a:graphicFrameLocks noGrp="1"/>
          </p:cNvGraphicFramePr>
          <p:nvPr/>
        </p:nvGraphicFramePr>
        <p:xfrm>
          <a:off x="1303637" y="1260392"/>
          <a:ext cx="6759146" cy="4942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509">
                  <a:extLst>
                    <a:ext uri="{9D8B030D-6E8A-4147-A177-3AD203B41FA5}">
                      <a16:colId xmlns:a16="http://schemas.microsoft.com/office/drawing/2014/main" val="1630622738"/>
                    </a:ext>
                  </a:extLst>
                </a:gridCol>
                <a:gridCol w="492128">
                  <a:extLst>
                    <a:ext uri="{9D8B030D-6E8A-4147-A177-3AD203B41FA5}">
                      <a16:colId xmlns:a16="http://schemas.microsoft.com/office/drawing/2014/main" val="519935678"/>
                    </a:ext>
                  </a:extLst>
                </a:gridCol>
                <a:gridCol w="932573">
                  <a:extLst>
                    <a:ext uri="{9D8B030D-6E8A-4147-A177-3AD203B41FA5}">
                      <a16:colId xmlns:a16="http://schemas.microsoft.com/office/drawing/2014/main" val="1843707200"/>
                    </a:ext>
                  </a:extLst>
                </a:gridCol>
                <a:gridCol w="952591">
                  <a:extLst>
                    <a:ext uri="{9D8B030D-6E8A-4147-A177-3AD203B41FA5}">
                      <a16:colId xmlns:a16="http://schemas.microsoft.com/office/drawing/2014/main" val="366631393"/>
                    </a:ext>
                  </a:extLst>
                </a:gridCol>
                <a:gridCol w="665530">
                  <a:extLst>
                    <a:ext uri="{9D8B030D-6E8A-4147-A177-3AD203B41FA5}">
                      <a16:colId xmlns:a16="http://schemas.microsoft.com/office/drawing/2014/main" val="579420080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678303937"/>
                    </a:ext>
                  </a:extLst>
                </a:gridCol>
                <a:gridCol w="968162">
                  <a:extLst>
                    <a:ext uri="{9D8B030D-6E8A-4147-A177-3AD203B41FA5}">
                      <a16:colId xmlns:a16="http://schemas.microsoft.com/office/drawing/2014/main" val="1690808406"/>
                    </a:ext>
                  </a:extLst>
                </a:gridCol>
              </a:tblGrid>
              <a:tr h="1116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Climatic zones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Mean litterfall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SD litterfall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Mean standing litter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SD standing litter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50902865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Cold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459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131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2334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2459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9586010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Cool, wet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423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188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1295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985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4402985"/>
                  </a:ext>
                </a:extLst>
              </a:tr>
              <a:tr h="641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Warm, seasonal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319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202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1072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913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17229650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Warm, wet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615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218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1182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829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9007410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Arid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30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-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157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175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496889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Semi-arid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-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-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111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140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4811682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Hot, seasonal</a:t>
                      </a:r>
                      <a:endParaRPr lang="en-A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555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282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508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638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85695677"/>
                  </a:ext>
                </a:extLst>
              </a:tr>
              <a:tr h="382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Hot, wet</a:t>
                      </a:r>
                      <a:endParaRPr lang="en-A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855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233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906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691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44534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BF38A7-332C-224D-9517-EB1EA5DE5A66}"/>
              </a:ext>
            </a:extLst>
          </p:cNvPr>
          <p:cNvSpPr txBox="1"/>
          <p:nvPr/>
        </p:nvSpPr>
        <p:spPr>
          <a:xfrm>
            <a:off x="1686698" y="407774"/>
            <a:ext cx="57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Mean and standard deviation for litterfall and and standing litter in Australian climatic zones.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BBE79-E524-1749-ABFB-A158CD0E0B5E}"/>
              </a:ext>
            </a:extLst>
          </p:cNvPr>
          <p:cNvSpPr txBox="1"/>
          <p:nvPr/>
        </p:nvSpPr>
        <p:spPr>
          <a:xfrm>
            <a:off x="8272850" y="1717589"/>
            <a:ext cx="2520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standing litter, mean ~ standard deviation.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litterfall, mean &gt;&gt; standard deviation </a:t>
            </a:r>
          </a:p>
        </p:txBody>
      </p:sp>
    </p:spTree>
    <p:extLst>
      <p:ext uri="{BB962C8B-B14F-4D97-AF65-F5344CB8AC3E}">
        <p14:creationId xmlns:p14="http://schemas.microsoft.com/office/powerpoint/2010/main" val="206302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69AF5-DAD2-9149-96C9-2C722DE6A4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78" y="1705232"/>
            <a:ext cx="8081319" cy="515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9C7213-683E-4248-B83F-789EDCD71D62}"/>
              </a:ext>
            </a:extLst>
          </p:cNvPr>
          <p:cNvSpPr txBox="1"/>
          <p:nvPr/>
        </p:nvSpPr>
        <p:spPr>
          <a:xfrm>
            <a:off x="1944824" y="753979"/>
            <a:ext cx="87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Effects of differences in rates of decomposition on composition of standing litter for Australian forests (A) and for wet climate forests (B) and warm and hot seasonal climate forests (C).</a:t>
            </a:r>
          </a:p>
        </p:txBody>
      </p:sp>
    </p:spTree>
    <p:extLst>
      <p:ext uri="{BB962C8B-B14F-4D97-AF65-F5344CB8AC3E}">
        <p14:creationId xmlns:p14="http://schemas.microsoft.com/office/powerpoint/2010/main" val="355947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39FDE3D-67C8-E343-93CA-17E1CA46C1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233230"/>
            <a:ext cx="7673545" cy="5449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FDFA3B-C08F-1E40-A766-D558D2935BCC}"/>
              </a:ext>
            </a:extLst>
          </p:cNvPr>
          <p:cNvSpPr txBox="1"/>
          <p:nvPr/>
        </p:nvSpPr>
        <p:spPr>
          <a:xfrm>
            <a:off x="1929064" y="175441"/>
            <a:ext cx="7673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Standing litter contributions to fuel load in forested areas affected by 2019/20 fires in NSW/Vic/ACT.  The data shown do not include any woody fuels &gt; 26mm diameter, so are underestimates of total fuels.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DD10F-1BD7-FE49-92FB-5F41C7476F7B}"/>
              </a:ext>
            </a:extLst>
          </p:cNvPr>
          <p:cNvSpPr txBox="1"/>
          <p:nvPr/>
        </p:nvSpPr>
        <p:spPr>
          <a:xfrm>
            <a:off x="8746958" y="1267327"/>
            <a:ext cx="2302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evidence of fuel loads reaching equilibrium within 40 years of previous fire.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when the previous fire was &lt;5 years was fire intensity likely to be at an intensity where bit could be fought with hand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most of the area, fuel loads were approaching the limit of fire suppression by any means</a:t>
            </a:r>
          </a:p>
        </p:txBody>
      </p:sp>
    </p:spTree>
    <p:extLst>
      <p:ext uri="{BB962C8B-B14F-4D97-AF65-F5344CB8AC3E}">
        <p14:creationId xmlns:p14="http://schemas.microsoft.com/office/powerpoint/2010/main" val="323327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FE18-2547-5F46-9E5D-A215C094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670" y="-111211"/>
            <a:ext cx="8543925" cy="1325563"/>
          </a:xfrm>
        </p:spPr>
        <p:txBody>
          <a:bodyPr/>
          <a:lstStyle/>
          <a:p>
            <a:r>
              <a:rPr lang="en-US" dirty="0"/>
              <a:t>What should be done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91A6-23BF-324F-9CD4-30E820249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518" y="894985"/>
            <a:ext cx="9402076" cy="555524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Recognize that the myths, miscalculations and misunderstandings are dangerous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Fully characterized SL (by components) in long unburnt forests (e.g. 50 years+ since fire) are essential calibrations of predictive models of fuel loads.  Such calibrations should be required for all predictive fuel models (and are almost NEVER applied).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Short-cut sampling of fuel loads – focusing on leaf litter and twigs (with other fuels ignored or discarded) – perpetuates myths and biases data and databases.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Definitions such as those related to consumption during fire (e.g. 1-hour fuels) should be handled with great care.  In every fire, fuels that are not completely combusted within a fixed time still contribute (and often strongly) to fire intensity and spread.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Fire science community need to pay a great deal more attention to the LF and LD ‘drivers’ of SL and fuel load.  In particular the role of local climate as a key determinant of both LF and 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Discard simplistic slogans about fuels being “well understood”.  As any rigorous analysis shows, fuel loads display extreme </a:t>
            </a:r>
            <a:r>
              <a:rPr lang="en-US" sz="2000" dirty="0" err="1"/>
              <a:t>spatio</a:t>
            </a:r>
            <a:r>
              <a:rPr lang="en-US" sz="2000" dirty="0"/>
              <a:t>-temporal variation.  100%+ variation in SL at scales of m</a:t>
            </a:r>
            <a:r>
              <a:rPr lang="en-US" sz="2000" baseline="30000" dirty="0"/>
              <a:t>2</a:t>
            </a:r>
            <a:r>
              <a:rPr lang="en-US" sz="2000" dirty="0"/>
              <a:t> to hectares to hundreds of hectares is not only common, it is unremarkable.  Until such time as we can reliably predict SL at these scales, fuels will remain a poorly understood but critical driver of fire intensity and spread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99477402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FA-PowerPoint-Template-v0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42B16D644F0B4B9C3BF2C99F339BDD" ma:contentTypeVersion="12" ma:contentTypeDescription="Create a new document." ma:contentTypeScope="" ma:versionID="c86df425d36de24bf6e29e1ee2051fd4">
  <xsd:schema xmlns:xsd="http://www.w3.org/2001/XMLSchema" xmlns:xs="http://www.w3.org/2001/XMLSchema" xmlns:p="http://schemas.microsoft.com/office/2006/metadata/properties" xmlns:ns2="425e621d-cf9e-4a72-9a5c-560893b35f64" xmlns:ns3="1566dfd6-73b0-4ac5-8d21-b9eb58878405" targetNamespace="http://schemas.microsoft.com/office/2006/metadata/properties" ma:root="true" ma:fieldsID="6048ede2bb868b116f81bf60715c2e10" ns2:_="" ns3:_="">
    <xsd:import namespace="425e621d-cf9e-4a72-9a5c-560893b35f64"/>
    <xsd:import namespace="1566dfd6-73b0-4ac5-8d21-b9eb588784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e621d-cf9e-4a72-9a5c-560893b35f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dfd6-73b0-4ac5-8d21-b9eb58878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5e621d-cf9e-4a72-9a5c-560893b35f64">
      <UserInfo>
        <DisplayName>David Bruce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4B362F-B8DA-408C-AFF4-45D9AEC4E425}">
  <ds:schemaRefs>
    <ds:schemaRef ds:uri="1566dfd6-73b0-4ac5-8d21-b9eb58878405"/>
    <ds:schemaRef ds:uri="425e621d-cf9e-4a72-9a5c-560893b35f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0ED1D3-399C-432B-905A-B37F9CCC2D65}">
  <ds:schemaRefs>
    <ds:schemaRef ds:uri="1566dfd6-73b0-4ac5-8d21-b9eb58878405"/>
    <ds:schemaRef ds:uri="425e621d-cf9e-4a72-9a5c-560893b35f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FA0762-C0E5-475D-BC05-9A94576E3A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885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Arial-BoldMT</vt:lpstr>
      <vt:lpstr>Calibri</vt:lpstr>
      <vt:lpstr>Calibri Light</vt:lpstr>
      <vt:lpstr>Century Gothic</vt:lpstr>
      <vt:lpstr>Content slides</vt:lpstr>
      <vt:lpstr>CFA-PowerPoint-Template-v0.9</vt:lpstr>
      <vt:lpstr>Content Page</vt:lpstr>
      <vt:lpstr>PowerPoint Presentation</vt:lpstr>
      <vt:lpstr>Background</vt:lpstr>
      <vt:lpstr>Myths, miscalculations and misunderstandings</vt:lpstr>
      <vt:lpstr>PowerPoint Presentation</vt:lpstr>
      <vt:lpstr>PowerPoint Presentation</vt:lpstr>
      <vt:lpstr>PowerPoint Presentation</vt:lpstr>
      <vt:lpstr>PowerPoint Presentation</vt:lpstr>
      <vt:lpstr>What should be done about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 Harris</dc:creator>
  <cp:lastModifiedBy>Radhiya Fanham</cp:lastModifiedBy>
  <cp:revision>7</cp:revision>
  <cp:lastPrinted>2019-05-07T06:11:00Z</cp:lastPrinted>
  <dcterms:created xsi:type="dcterms:W3CDTF">2018-10-22T05:11:34Z</dcterms:created>
  <dcterms:modified xsi:type="dcterms:W3CDTF">2020-05-14T01:53:39Z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0x0101007942B16D644F0B4B9C3BF2C99F339BDD</vt:lpwstr>
  </property>
</Properties>
</file>