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8" r:id="rId5"/>
    <p:sldMasterId id="2147483673" r:id="rId6"/>
  </p:sldMasterIdLst>
  <p:notesMasterIdLst>
    <p:notesMasterId r:id="rId13"/>
  </p:notesMasterIdLst>
  <p:handoutMasterIdLst>
    <p:handoutMasterId r:id="rId14"/>
  </p:handoutMasterIdLst>
  <p:sldIdLst>
    <p:sldId id="262" r:id="rId7"/>
    <p:sldId id="679" r:id="rId8"/>
    <p:sldId id="465" r:id="rId9"/>
    <p:sldId id="603" r:id="rId10"/>
    <p:sldId id="468" r:id="rId11"/>
    <p:sldId id="674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68659-ECE2-475C-A569-2B89FF27EF1D}" v="59" dt="2020-05-12T06:38:12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I:\Copy%20of%20AGD%20combined%20table-analysis%20V3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la335\Application%20Data\Microsoft\Excel\Fatality%20per%20event%2027-122012%20(version%202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49475065617027E-2"/>
          <c:y val="2.5096507359196586E-2"/>
          <c:w val="0.86614052930884"/>
          <c:h val="0.80718809679048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'FFDI summary'!$R$1</c:f>
              <c:strCache>
                <c:ptCount val="1"/>
                <c:pt idx="0">
                  <c:v>inside structure</c:v>
                </c:pt>
              </c:strCache>
            </c:strRef>
          </c:tx>
          <c:invertIfNegative val="0"/>
          <c:cat>
            <c:strRef>
              <c:f>'FFDI summary'!$Q$2:$Q$7</c:f>
              <c:strCache>
                <c:ptCount val="6"/>
                <c:pt idx="0">
                  <c:v>0-11</c:v>
                </c:pt>
                <c:pt idx="1">
                  <c:v>12-24</c:v>
                </c:pt>
                <c:pt idx="2">
                  <c:v>25-49</c:v>
                </c:pt>
                <c:pt idx="3">
                  <c:v>50-74</c:v>
                </c:pt>
                <c:pt idx="4">
                  <c:v>75-99</c:v>
                </c:pt>
                <c:pt idx="5">
                  <c:v>100+</c:v>
                </c:pt>
              </c:strCache>
            </c:strRef>
          </c:cat>
          <c:val>
            <c:numRef>
              <c:f>'FFDI summary'!$R$2:$R$7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12</c:v>
                </c:pt>
                <c:pt idx="4">
                  <c:v>26</c:v>
                </c:pt>
                <c:pt idx="5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9-44C4-9C1C-D67C34F95054}"/>
            </c:ext>
          </c:extLst>
        </c:ser>
        <c:ser>
          <c:idx val="1"/>
          <c:order val="1"/>
          <c:tx>
            <c:strRef>
              <c:f>'FFDI summary'!$S$1</c:f>
              <c:strCache>
                <c:ptCount val="1"/>
                <c:pt idx="0">
                  <c:v>inside vehicle</c:v>
                </c:pt>
              </c:strCache>
            </c:strRef>
          </c:tx>
          <c:invertIfNegative val="0"/>
          <c:cat>
            <c:strRef>
              <c:f>'FFDI summary'!$Q$2:$Q$7</c:f>
              <c:strCache>
                <c:ptCount val="6"/>
                <c:pt idx="0">
                  <c:v>0-11</c:v>
                </c:pt>
                <c:pt idx="1">
                  <c:v>12-24</c:v>
                </c:pt>
                <c:pt idx="2">
                  <c:v>25-49</c:v>
                </c:pt>
                <c:pt idx="3">
                  <c:v>50-74</c:v>
                </c:pt>
                <c:pt idx="4">
                  <c:v>75-99</c:v>
                </c:pt>
                <c:pt idx="5">
                  <c:v>100+</c:v>
                </c:pt>
              </c:strCache>
            </c:strRef>
          </c:cat>
          <c:val>
            <c:numRef>
              <c:f>'FFDI summary'!$S$2:$S$7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5</c:v>
                </c:pt>
                <c:pt idx="4">
                  <c:v>17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A9-44C4-9C1C-D67C34F95054}"/>
            </c:ext>
          </c:extLst>
        </c:ser>
        <c:ser>
          <c:idx val="2"/>
          <c:order val="2"/>
          <c:tx>
            <c:strRef>
              <c:f>'FFDI summary'!$T$1</c:f>
              <c:strCache>
                <c:ptCount val="1"/>
                <c:pt idx="0">
                  <c:v>open air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'FFDI summary'!$Q$2:$Q$7</c:f>
              <c:strCache>
                <c:ptCount val="6"/>
                <c:pt idx="0">
                  <c:v>0-11</c:v>
                </c:pt>
                <c:pt idx="1">
                  <c:v>12-24</c:v>
                </c:pt>
                <c:pt idx="2">
                  <c:v>25-49</c:v>
                </c:pt>
                <c:pt idx="3">
                  <c:v>50-74</c:v>
                </c:pt>
                <c:pt idx="4">
                  <c:v>75-99</c:v>
                </c:pt>
                <c:pt idx="5">
                  <c:v>100+</c:v>
                </c:pt>
              </c:strCache>
            </c:strRef>
          </c:cat>
          <c:val>
            <c:numRef>
              <c:f>'FFDI summary'!$T$2:$T$7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22</c:v>
                </c:pt>
                <c:pt idx="4">
                  <c:v>27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A9-44C4-9C1C-D67C34F95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1219568"/>
        <c:axId val="601221528"/>
      </c:barChart>
      <c:catAx>
        <c:axId val="60121956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AU" sz="2000"/>
                  <a:t>Fire Weather Hazard Class</a:t>
                </a:r>
              </a:p>
            </c:rich>
          </c:tx>
          <c:layout>
            <c:manualLayout>
              <c:xMode val="edge"/>
              <c:yMode val="edge"/>
              <c:x val="0.36389638811053732"/>
              <c:y val="0.93012001710616665"/>
            </c:manualLayout>
          </c:layout>
          <c:overlay val="0"/>
        </c:title>
        <c:numFmt formatCode="General" sourceLinked="0"/>
        <c:majorTickMark val="out"/>
        <c:minorTickMark val="none"/>
        <c:tickLblPos val="none"/>
        <c:crossAx val="601221528"/>
        <c:crosses val="autoZero"/>
        <c:auto val="1"/>
        <c:lblAlgn val="ctr"/>
        <c:lblOffset val="100"/>
        <c:noMultiLvlLbl val="0"/>
      </c:catAx>
      <c:valAx>
        <c:axId val="60122152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rebuchet MS" pitchFamily="34" charset="0"/>
                  </a:defRPr>
                </a:pPr>
                <a:r>
                  <a:rPr lang="en-AU" dirty="0">
                    <a:latin typeface="Trebuchet MS" pitchFamily="34" charset="0"/>
                  </a:rPr>
                  <a:t>Number of fatalities</a:t>
                </a:r>
              </a:p>
            </c:rich>
          </c:tx>
          <c:layout>
            <c:manualLayout>
              <c:xMode val="edge"/>
              <c:yMode val="edge"/>
              <c:x val="2.0833390960548902E-3"/>
              <c:y val="0.299064834547003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01219568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12287724388851866"/>
          <c:y val="4.3090330030669984E-2"/>
          <c:w val="0.27006522017745532"/>
          <c:h val="0.4971551479589603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3736008129076"/>
          <c:y val="3.9059894312627644E-2"/>
          <c:w val="0.81293113599768196"/>
          <c:h val="0.797151875059398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'Distance residence'!$L$1</c:f>
              <c:strCache>
                <c:ptCount val="1"/>
                <c:pt idx="0">
                  <c:v>percentile</c:v>
                </c:pt>
              </c:strCache>
            </c:strRef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'Distance residence'!$K$2:$K$117</c:f>
              <c:numCache>
                <c:formatCode>General</c:formatCode>
                <c:ptCount val="1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13</c:v>
                </c:pt>
                <c:pt idx="31">
                  <c:v>14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16</c:v>
                </c:pt>
                <c:pt idx="39">
                  <c:v>16</c:v>
                </c:pt>
                <c:pt idx="40">
                  <c:v>17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27</c:v>
                </c:pt>
                <c:pt idx="47">
                  <c:v>30</c:v>
                </c:pt>
                <c:pt idx="48">
                  <c:v>36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48</c:v>
                </c:pt>
                <c:pt idx="55">
                  <c:v>50</c:v>
                </c:pt>
                <c:pt idx="56">
                  <c:v>60</c:v>
                </c:pt>
                <c:pt idx="57">
                  <c:v>60</c:v>
                </c:pt>
                <c:pt idx="58">
                  <c:v>60</c:v>
                </c:pt>
                <c:pt idx="59">
                  <c:v>60</c:v>
                </c:pt>
                <c:pt idx="60">
                  <c:v>62</c:v>
                </c:pt>
                <c:pt idx="61">
                  <c:v>78</c:v>
                </c:pt>
                <c:pt idx="62">
                  <c:v>78</c:v>
                </c:pt>
                <c:pt idx="63">
                  <c:v>80</c:v>
                </c:pt>
                <c:pt idx="64">
                  <c:v>80</c:v>
                </c:pt>
                <c:pt idx="65">
                  <c:v>80</c:v>
                </c:pt>
                <c:pt idx="66">
                  <c:v>90</c:v>
                </c:pt>
                <c:pt idx="67">
                  <c:v>100</c:v>
                </c:pt>
                <c:pt idx="68">
                  <c:v>100</c:v>
                </c:pt>
                <c:pt idx="69">
                  <c:v>110</c:v>
                </c:pt>
                <c:pt idx="70">
                  <c:v>110</c:v>
                </c:pt>
                <c:pt idx="71">
                  <c:v>110</c:v>
                </c:pt>
                <c:pt idx="72">
                  <c:v>110</c:v>
                </c:pt>
                <c:pt idx="73">
                  <c:v>120</c:v>
                </c:pt>
                <c:pt idx="74">
                  <c:v>120</c:v>
                </c:pt>
                <c:pt idx="75">
                  <c:v>120</c:v>
                </c:pt>
                <c:pt idx="76">
                  <c:v>140</c:v>
                </c:pt>
                <c:pt idx="77">
                  <c:v>162</c:v>
                </c:pt>
                <c:pt idx="78">
                  <c:v>166</c:v>
                </c:pt>
                <c:pt idx="79">
                  <c:v>170</c:v>
                </c:pt>
                <c:pt idx="80">
                  <c:v>170</c:v>
                </c:pt>
                <c:pt idx="81">
                  <c:v>180</c:v>
                </c:pt>
                <c:pt idx="82">
                  <c:v>190</c:v>
                </c:pt>
                <c:pt idx="83">
                  <c:v>230</c:v>
                </c:pt>
                <c:pt idx="84">
                  <c:v>240</c:v>
                </c:pt>
                <c:pt idx="85">
                  <c:v>240</c:v>
                </c:pt>
                <c:pt idx="86">
                  <c:v>260</c:v>
                </c:pt>
                <c:pt idx="87">
                  <c:v>260</c:v>
                </c:pt>
                <c:pt idx="88">
                  <c:v>365.76</c:v>
                </c:pt>
                <c:pt idx="89">
                  <c:v>370</c:v>
                </c:pt>
                <c:pt idx="90">
                  <c:v>440</c:v>
                </c:pt>
                <c:pt idx="91">
                  <c:v>528</c:v>
                </c:pt>
                <c:pt idx="92">
                  <c:v>600</c:v>
                </c:pt>
                <c:pt idx="93">
                  <c:v>630</c:v>
                </c:pt>
                <c:pt idx="94">
                  <c:v>694</c:v>
                </c:pt>
                <c:pt idx="95">
                  <c:v>850</c:v>
                </c:pt>
                <c:pt idx="96">
                  <c:v>890</c:v>
                </c:pt>
                <c:pt idx="97">
                  <c:v>1070</c:v>
                </c:pt>
                <c:pt idx="98">
                  <c:v>1320</c:v>
                </c:pt>
                <c:pt idx="99">
                  <c:v>1600</c:v>
                </c:pt>
                <c:pt idx="100">
                  <c:v>1600</c:v>
                </c:pt>
                <c:pt idx="101">
                  <c:v>1750</c:v>
                </c:pt>
                <c:pt idx="102">
                  <c:v>1970</c:v>
                </c:pt>
                <c:pt idx="103">
                  <c:v>2350</c:v>
                </c:pt>
                <c:pt idx="104">
                  <c:v>2350</c:v>
                </c:pt>
                <c:pt idx="105">
                  <c:v>2350</c:v>
                </c:pt>
                <c:pt idx="106">
                  <c:v>3200</c:v>
                </c:pt>
                <c:pt idx="107">
                  <c:v>6750</c:v>
                </c:pt>
                <c:pt idx="108">
                  <c:v>8830</c:v>
                </c:pt>
                <c:pt idx="109">
                  <c:v>10670</c:v>
                </c:pt>
                <c:pt idx="110">
                  <c:v>15000</c:v>
                </c:pt>
                <c:pt idx="111">
                  <c:v>32150</c:v>
                </c:pt>
                <c:pt idx="112">
                  <c:v>36000</c:v>
                </c:pt>
                <c:pt idx="113">
                  <c:v>36000</c:v>
                </c:pt>
                <c:pt idx="114">
                  <c:v>56000</c:v>
                </c:pt>
                <c:pt idx="115">
                  <c:v>266350</c:v>
                </c:pt>
              </c:numCache>
            </c:numRef>
          </c:xVal>
          <c:yVal>
            <c:numRef>
              <c:f>'Distance residence'!$L$2:$L$117</c:f>
              <c:numCache>
                <c:formatCode>General</c:formatCode>
                <c:ptCount val="116"/>
                <c:pt idx="0">
                  <c:v>0.86206896551723755</c:v>
                </c:pt>
                <c:pt idx="1">
                  <c:v>1.7241379310344827</c:v>
                </c:pt>
                <c:pt idx="2">
                  <c:v>2.5862068965517238</c:v>
                </c:pt>
                <c:pt idx="3">
                  <c:v>3.4482758620689653</c:v>
                </c:pt>
                <c:pt idx="4">
                  <c:v>4.31034482758617</c:v>
                </c:pt>
                <c:pt idx="5">
                  <c:v>5.1724137931034484</c:v>
                </c:pt>
                <c:pt idx="6">
                  <c:v>6.0344827586206895</c:v>
                </c:pt>
                <c:pt idx="7">
                  <c:v>6.8965517241379306</c:v>
                </c:pt>
                <c:pt idx="8">
                  <c:v>7.7586206896551824</c:v>
                </c:pt>
                <c:pt idx="9">
                  <c:v>8.6206896551724146</c:v>
                </c:pt>
                <c:pt idx="10">
                  <c:v>9.4827586206896548</c:v>
                </c:pt>
                <c:pt idx="11">
                  <c:v>10.344827586206897</c:v>
                </c:pt>
                <c:pt idx="12">
                  <c:v>11.206896551724174</c:v>
                </c:pt>
                <c:pt idx="13">
                  <c:v>12.068965517241379</c:v>
                </c:pt>
                <c:pt idx="14">
                  <c:v>12.931034482758621</c:v>
                </c:pt>
                <c:pt idx="15">
                  <c:v>13.793103448275787</c:v>
                </c:pt>
                <c:pt idx="16">
                  <c:v>14.655172413793101</c:v>
                </c:pt>
                <c:pt idx="17">
                  <c:v>15.517241379310345</c:v>
                </c:pt>
                <c:pt idx="18">
                  <c:v>16.379310344827587</c:v>
                </c:pt>
                <c:pt idx="19">
                  <c:v>17.241379310344829</c:v>
                </c:pt>
                <c:pt idx="20">
                  <c:v>18.103448275862029</c:v>
                </c:pt>
                <c:pt idx="21">
                  <c:v>18.965517241378969</c:v>
                </c:pt>
                <c:pt idx="22">
                  <c:v>19.827586206896555</c:v>
                </c:pt>
                <c:pt idx="23">
                  <c:v>20.689655172413794</c:v>
                </c:pt>
                <c:pt idx="24">
                  <c:v>21.551724137930989</c:v>
                </c:pt>
                <c:pt idx="25">
                  <c:v>22.413793103448278</c:v>
                </c:pt>
                <c:pt idx="26">
                  <c:v>23.275862068965516</c:v>
                </c:pt>
                <c:pt idx="27">
                  <c:v>24.137931034482911</c:v>
                </c:pt>
                <c:pt idx="28">
                  <c:v>25</c:v>
                </c:pt>
                <c:pt idx="29">
                  <c:v>25.862068965517242</c:v>
                </c:pt>
                <c:pt idx="30">
                  <c:v>26.72413793103448</c:v>
                </c:pt>
                <c:pt idx="31">
                  <c:v>27.586206896551559</c:v>
                </c:pt>
                <c:pt idx="32">
                  <c:v>28.448275862068929</c:v>
                </c:pt>
                <c:pt idx="33">
                  <c:v>29.310344827586203</c:v>
                </c:pt>
                <c:pt idx="34">
                  <c:v>30.172413793103427</c:v>
                </c:pt>
                <c:pt idx="35">
                  <c:v>31.03448275862069</c:v>
                </c:pt>
                <c:pt idx="36">
                  <c:v>31.896551724137932</c:v>
                </c:pt>
                <c:pt idx="37">
                  <c:v>32.758620689655174</c:v>
                </c:pt>
                <c:pt idx="38">
                  <c:v>33.62068965517215</c:v>
                </c:pt>
                <c:pt idx="39">
                  <c:v>34.482758620689658</c:v>
                </c:pt>
                <c:pt idx="40">
                  <c:v>35.3448275862062</c:v>
                </c:pt>
                <c:pt idx="41">
                  <c:v>36.206896551723894</c:v>
                </c:pt>
                <c:pt idx="42">
                  <c:v>37.068965517241374</c:v>
                </c:pt>
                <c:pt idx="43">
                  <c:v>37.931034482758335</c:v>
                </c:pt>
                <c:pt idx="44">
                  <c:v>38.793103448276113</c:v>
                </c:pt>
                <c:pt idx="45">
                  <c:v>39.655172413793096</c:v>
                </c:pt>
                <c:pt idx="46">
                  <c:v>40.517241379309944</c:v>
                </c:pt>
                <c:pt idx="47">
                  <c:v>41.379310344827992</c:v>
                </c:pt>
                <c:pt idx="48">
                  <c:v>42.241379310344833</c:v>
                </c:pt>
                <c:pt idx="49">
                  <c:v>43.103448275861993</c:v>
                </c:pt>
                <c:pt idx="50">
                  <c:v>43.965517241379608</c:v>
                </c:pt>
                <c:pt idx="51">
                  <c:v>44.827586206896285</c:v>
                </c:pt>
                <c:pt idx="52">
                  <c:v>45.689655172413801</c:v>
                </c:pt>
                <c:pt idx="53">
                  <c:v>46.551724137931025</c:v>
                </c:pt>
                <c:pt idx="54">
                  <c:v>47.413793103448029</c:v>
                </c:pt>
                <c:pt idx="55">
                  <c:v>48.275862068965516</c:v>
                </c:pt>
                <c:pt idx="56">
                  <c:v>49.137931034482762</c:v>
                </c:pt>
                <c:pt idx="57">
                  <c:v>50</c:v>
                </c:pt>
                <c:pt idx="58">
                  <c:v>50.862068965517224</c:v>
                </c:pt>
                <c:pt idx="59">
                  <c:v>51.724137931034512</c:v>
                </c:pt>
                <c:pt idx="60">
                  <c:v>52.586206896551971</c:v>
                </c:pt>
                <c:pt idx="61">
                  <c:v>53.448275862068961</c:v>
                </c:pt>
                <c:pt idx="62">
                  <c:v>54.310344827585993</c:v>
                </c:pt>
                <c:pt idx="63">
                  <c:v>55.172413793103452</c:v>
                </c:pt>
                <c:pt idx="64">
                  <c:v>56.034482758620392</c:v>
                </c:pt>
                <c:pt idx="65">
                  <c:v>56.896551724138163</c:v>
                </c:pt>
                <c:pt idx="66">
                  <c:v>57.758620689655174</c:v>
                </c:pt>
                <c:pt idx="67">
                  <c:v>58.62068965517215</c:v>
                </c:pt>
                <c:pt idx="68">
                  <c:v>59.482758620689658</c:v>
                </c:pt>
                <c:pt idx="69">
                  <c:v>60.3448275862062</c:v>
                </c:pt>
                <c:pt idx="70">
                  <c:v>61.206896551723894</c:v>
                </c:pt>
                <c:pt idx="71">
                  <c:v>62.068965517241374</c:v>
                </c:pt>
                <c:pt idx="72">
                  <c:v>62.931034482758335</c:v>
                </c:pt>
                <c:pt idx="73">
                  <c:v>63.793103448276113</c:v>
                </c:pt>
                <c:pt idx="74">
                  <c:v>64.655172413792087</c:v>
                </c:pt>
                <c:pt idx="75">
                  <c:v>65.51724137931096</c:v>
                </c:pt>
                <c:pt idx="76">
                  <c:v>66.379310344827559</c:v>
                </c:pt>
                <c:pt idx="77">
                  <c:v>67.241379310344811</c:v>
                </c:pt>
                <c:pt idx="78">
                  <c:v>68.10344827586205</c:v>
                </c:pt>
                <c:pt idx="79">
                  <c:v>68.965517241379871</c:v>
                </c:pt>
                <c:pt idx="80">
                  <c:v>69.827586206896058</c:v>
                </c:pt>
                <c:pt idx="81">
                  <c:v>70.689655172413026</c:v>
                </c:pt>
                <c:pt idx="82">
                  <c:v>71.551724137931018</c:v>
                </c:pt>
                <c:pt idx="83">
                  <c:v>72.41379310344827</c:v>
                </c:pt>
                <c:pt idx="84">
                  <c:v>73.275862068965509</c:v>
                </c:pt>
                <c:pt idx="85">
                  <c:v>74.13793103448188</c:v>
                </c:pt>
                <c:pt idx="86">
                  <c:v>75</c:v>
                </c:pt>
                <c:pt idx="87">
                  <c:v>75.862068965517267</c:v>
                </c:pt>
                <c:pt idx="88">
                  <c:v>76.724137931034448</c:v>
                </c:pt>
                <c:pt idx="89">
                  <c:v>77.586206896550877</c:v>
                </c:pt>
                <c:pt idx="90">
                  <c:v>78.448275862068968</c:v>
                </c:pt>
                <c:pt idx="91">
                  <c:v>79.310344827585368</c:v>
                </c:pt>
                <c:pt idx="92">
                  <c:v>80.172413793103388</c:v>
                </c:pt>
                <c:pt idx="93">
                  <c:v>81.034482758620157</c:v>
                </c:pt>
                <c:pt idx="94">
                  <c:v>81.896551724137936</c:v>
                </c:pt>
                <c:pt idx="95">
                  <c:v>82.758620689655757</c:v>
                </c:pt>
                <c:pt idx="96">
                  <c:v>83.620689655172427</c:v>
                </c:pt>
                <c:pt idx="97">
                  <c:v>84.482758620688941</c:v>
                </c:pt>
                <c:pt idx="98">
                  <c:v>85.34482758620689</c:v>
                </c:pt>
                <c:pt idx="99">
                  <c:v>86.206896551723958</c:v>
                </c:pt>
                <c:pt idx="100">
                  <c:v>87.068965517241381</c:v>
                </c:pt>
                <c:pt idx="101">
                  <c:v>87.931034482758633</c:v>
                </c:pt>
                <c:pt idx="102">
                  <c:v>88.793103448276767</c:v>
                </c:pt>
                <c:pt idx="103">
                  <c:v>89.655172413792087</c:v>
                </c:pt>
                <c:pt idx="104">
                  <c:v>90.51724137931096</c:v>
                </c:pt>
                <c:pt idx="105">
                  <c:v>91.379310344827559</c:v>
                </c:pt>
                <c:pt idx="106">
                  <c:v>92.241379310344811</c:v>
                </c:pt>
                <c:pt idx="107">
                  <c:v>93.10344827586205</c:v>
                </c:pt>
                <c:pt idx="108">
                  <c:v>93.965517241379871</c:v>
                </c:pt>
                <c:pt idx="109">
                  <c:v>94.827586206896058</c:v>
                </c:pt>
                <c:pt idx="110">
                  <c:v>95.689655172413026</c:v>
                </c:pt>
                <c:pt idx="111">
                  <c:v>96.551724137931018</c:v>
                </c:pt>
                <c:pt idx="112">
                  <c:v>97.41379310344827</c:v>
                </c:pt>
                <c:pt idx="113">
                  <c:v>98.275862068965509</c:v>
                </c:pt>
                <c:pt idx="114">
                  <c:v>99.13793103448188</c:v>
                </c:pt>
                <c:pt idx="115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E7A-419D-9ABF-B24E89389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214472"/>
        <c:axId val="601214864"/>
      </c:scatterChart>
      <c:valAx>
        <c:axId val="601214472"/>
        <c:scaling>
          <c:orientation val="minMax"/>
          <c:max val="500"/>
        </c:scaling>
        <c:delete val="0"/>
        <c:axPos val="b"/>
        <c:minorGridlines>
          <c:spPr>
            <a:ln>
              <a:solidFill>
                <a:schemeClr val="accent1">
                  <a:alpha val="21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Distance from residence (m)</a:t>
                </a:r>
              </a:p>
            </c:rich>
          </c:tx>
          <c:layout>
            <c:manualLayout>
              <c:xMode val="edge"/>
              <c:yMode val="edge"/>
              <c:x val="0.38248612074474686"/>
              <c:y val="0.94650698691262281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01214864"/>
        <c:crosses val="autoZero"/>
        <c:crossBetween val="midCat"/>
        <c:majorUnit val="100"/>
        <c:minorUnit val="10"/>
      </c:valAx>
      <c:valAx>
        <c:axId val="601214864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Percentage of all fatalities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01214472"/>
        <c:crossesAt val="0.1"/>
        <c:crossBetween val="midCat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0.09838</cdr:x>
      <cdr:y>0.83313</cdr:y>
    </cdr:from>
    <cdr:to>
      <cdr:x>1</cdr:x>
      <cdr:y>0.9189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592" y="4896544"/>
          <a:ext cx="824440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2400" dirty="0"/>
            <a:t>      </a:t>
          </a:r>
          <a:r>
            <a:rPr lang="en-AU" sz="2200" dirty="0"/>
            <a:t>Low         High       Very High     Severe      Extreme    Code Red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A0F6CA-7440-48C1-94F0-F66A83FC3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09794-4504-4FEF-B947-5BBD34F380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C15D7-A2F4-4C8C-98BA-5704F0177552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FE065-CDA4-4E6B-A18F-F9FD98381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C6A41-6CA0-4FAD-A4DB-914EFE226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81C73-455C-4F18-BE08-05DD499737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34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CE350-26E9-425F-9AC4-901741A11ACB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B39F2-72BC-461C-85B4-6F2A5FE139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62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5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AU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2C5A25-594F-4274-9CF7-60447611CB31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5425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5D1D3C9-430E-4CA9-88C5-9BC9CE119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001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331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4323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534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271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478367" y="3068638"/>
            <a:ext cx="11235267" cy="378936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/>
          <a:srcRect r="2087"/>
          <a:stretch>
            <a:fillRect/>
          </a:stretch>
        </p:blipFill>
        <p:spPr bwMode="auto">
          <a:xfrm>
            <a:off x="541867" y="6227764"/>
            <a:ext cx="1117176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4200" y="29368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91717" y="2133601"/>
            <a:ext cx="8148001" cy="358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14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olunte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67" y="3058224"/>
            <a:ext cx="11258551" cy="379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7784" y="6254750"/>
            <a:ext cx="11233149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23394" y="2133601"/>
            <a:ext cx="806552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-BoldM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232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olunte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67" y="3058224"/>
            <a:ext cx="11258551" cy="379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5667" y="6254750"/>
            <a:ext cx="11258551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23394" y="2133601"/>
            <a:ext cx="806552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12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areer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51" y="3065654"/>
            <a:ext cx="11214100" cy="379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1651" y="6254750"/>
            <a:ext cx="112141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err="1"/>
              <a:t>Clickto</a:t>
            </a:r>
            <a:r>
              <a:rPr lang="en-US"/>
              <a:t> edit Master title style</a:t>
            </a:r>
            <a:endParaRPr lang="en-AU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23394" y="2133601"/>
            <a:ext cx="806552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5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E680616-69F8-48B8-AFA0-4BD5BCB12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3508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EB7F99A-6C08-4F85-B394-26389671FA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483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58924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E680616-69F8-48B8-AFA0-4BD5BCB12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67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DDA1-F859-413F-AA72-65B5EF098172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2FBA-32BF-45B4-A6E4-20327072D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924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DDA1-F859-413F-AA72-65B5EF098172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2FBA-32BF-45B4-A6E4-20327072D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222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BD80AB-CBD8-E844-B832-578D04D95650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17803" y="1052736"/>
            <a:ext cx="11046816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3392" y="1844824"/>
            <a:ext cx="11041227" cy="4392488"/>
          </a:xfrm>
          <a:prstGeom prst="rect">
            <a:avLst/>
          </a:prstGeom>
        </p:spPr>
        <p:txBody>
          <a:bodyPr/>
          <a:lstStyle>
            <a:lvl1pPr>
              <a:buClr>
                <a:srgbClr val="CF0C2F"/>
              </a:buClr>
              <a:defRPr sz="3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/>
            </a:lvl2pPr>
            <a:lvl3pPr marL="1257300" indent="-342900">
              <a:buClr>
                <a:srgbClr val="CF0C2F"/>
              </a:buClr>
              <a:buFont typeface="Arial" pitchFamily="34" charset="0"/>
              <a:buChar char="•"/>
              <a:defRPr/>
            </a:lvl3pPr>
            <a:lvl4pPr>
              <a:buClr>
                <a:srgbClr val="CF0C2F"/>
              </a:buClr>
              <a:defRPr/>
            </a:lvl4pPr>
            <a:lvl5pPr>
              <a:buClr>
                <a:srgbClr val="CF0C2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78367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908C0E6-4C16-9F48-93DF-0E598B526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04A9AD-8536-DC4A-BF6C-BFA20E5707C3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-BoldM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3392" y="1844824"/>
            <a:ext cx="11041227" cy="4392488"/>
          </a:xfrm>
          <a:prstGeom prst="rect">
            <a:avLst/>
          </a:prstGeom>
        </p:spPr>
        <p:txBody>
          <a:bodyPr/>
          <a:lstStyle>
            <a:lvl1pPr>
              <a:buClr>
                <a:srgbClr val="CF0C2F"/>
              </a:buClr>
              <a:defRPr sz="3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78367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3F6AFED-4F2A-CB4A-9F3E-930120FEB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01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9DC04B-1582-4247-B2EF-2A804BE60AA4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83646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4946" y="1844825"/>
            <a:ext cx="5952397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ClipArt Placeholder 8"/>
          <p:cNvSpPr>
            <a:spLocks noGrp="1"/>
          </p:cNvSpPr>
          <p:nvPr>
            <p:ph type="clipArt" sz="quarter" idx="11"/>
          </p:nvPr>
        </p:nvSpPr>
        <p:spPr>
          <a:xfrm>
            <a:off x="6961386" y="1844824"/>
            <a:ext cx="4703233" cy="41776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DC626B-9479-BA41-A0E8-F85DC1B06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01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4463F2-121A-3E4F-87BF-35A84EF0A992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83646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670748" y="1844825"/>
            <a:ext cx="5952397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ClipArt Placeholder 8"/>
          <p:cNvSpPr>
            <a:spLocks noGrp="1"/>
          </p:cNvSpPr>
          <p:nvPr>
            <p:ph type="clipArt" sz="quarter" idx="11"/>
          </p:nvPr>
        </p:nvSpPr>
        <p:spPr>
          <a:xfrm>
            <a:off x="623393" y="1844824"/>
            <a:ext cx="4703233" cy="41776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40828F-2718-604F-A3B0-023841C7D9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44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8D7D1B-ABFC-6640-8339-C266DDB04D7B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83646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44113" y="1844824"/>
            <a:ext cx="5279033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3393" y="1844824"/>
            <a:ext cx="5279033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948958-58C1-364D-B3A4-46A085E3D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4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63B037-BFF2-4356-8838-009C6B8AEE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7936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357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705C2AF-50F6-4C8F-8D3B-8C1B0420E3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7936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9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EB7F99A-6C08-4F85-B394-26389671FA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483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85261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03F6BBB6-59C4-492E-9479-AAE6837FB72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456508"/>
            <a:ext cx="12188562" cy="2182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7040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8">
            <a:extLst>
              <a:ext uri="{FF2B5EF4-FFF2-40B4-BE49-F238E27FC236}">
                <a16:creationId xmlns:a16="http://schemas.microsoft.com/office/drawing/2014/main" id="{EC43A957-509F-4CE4-81D8-CAF10120F86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347534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2E71F760-D8E2-49C3-8DCD-6D13AD476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1" y="978612"/>
            <a:ext cx="2546684" cy="34004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4313ECA5-1823-45E9-B802-7EF8754688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97444" y="978612"/>
            <a:ext cx="3124199" cy="194079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678DE494-026D-46EB-AE97-950BE51404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97444" y="3095843"/>
            <a:ext cx="3124199" cy="26625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id="{3A166C05-1AAB-42C8-8443-07D3CB54CB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4201" y="978612"/>
            <a:ext cx="2241884" cy="34004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08F35A9A-963E-43F0-B1E5-09AF445CBB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4201" y="4571488"/>
            <a:ext cx="2241884" cy="11869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id="{86A9B4E1-38C8-45A5-989C-EF1BE9F315C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88644" y="978612"/>
            <a:ext cx="2001251" cy="47798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8202ACAC-F2CF-4CA4-BC54-6B35AB568F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201" y="4571488"/>
            <a:ext cx="2546684" cy="11869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14545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and table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>
            <a:extLst>
              <a:ext uri="{FF2B5EF4-FFF2-40B4-BE49-F238E27FC236}">
                <a16:creationId xmlns:a16="http://schemas.microsoft.com/office/drawing/2014/main" id="{5DE40FA1-6A9C-40A9-ADBE-C4092A0B1024}"/>
              </a:ext>
            </a:extLst>
          </p:cNvPr>
          <p:cNvSpPr/>
          <p:nvPr userDrawn="1"/>
        </p:nvSpPr>
        <p:spPr>
          <a:xfrm>
            <a:off x="1" y="3311913"/>
            <a:ext cx="5285678" cy="3546088"/>
          </a:xfrm>
          <a:custGeom>
            <a:avLst/>
            <a:gdLst>
              <a:gd name="connsiteX0" fmla="*/ 0 w 5298635"/>
              <a:gd name="connsiteY0" fmla="*/ 0 h 6252529"/>
              <a:gd name="connsiteX1" fmla="*/ 5298635 w 5298635"/>
              <a:gd name="connsiteY1" fmla="*/ 0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0 w 5298635"/>
              <a:gd name="connsiteY0" fmla="*/ 0 h 6252529"/>
              <a:gd name="connsiteX1" fmla="*/ 4427778 w 5298635"/>
              <a:gd name="connsiteY1" fmla="*/ 1059543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0 w 5298635"/>
              <a:gd name="connsiteY0" fmla="*/ 0 h 6252529"/>
              <a:gd name="connsiteX1" fmla="*/ 4718064 w 5298635"/>
              <a:gd name="connsiteY1" fmla="*/ 3236685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14515 w 5298635"/>
              <a:gd name="connsiteY0" fmla="*/ 0 h 3857672"/>
              <a:gd name="connsiteX1" fmla="*/ 4718064 w 5298635"/>
              <a:gd name="connsiteY1" fmla="*/ 841828 h 3857672"/>
              <a:gd name="connsiteX2" fmla="*/ 5298635 w 5298635"/>
              <a:gd name="connsiteY2" fmla="*/ 3857672 h 3857672"/>
              <a:gd name="connsiteX3" fmla="*/ 0 w 5298635"/>
              <a:gd name="connsiteY3" fmla="*/ 3857672 h 3857672"/>
              <a:gd name="connsiteX4" fmla="*/ 14515 w 5298635"/>
              <a:gd name="connsiteY4" fmla="*/ 0 h 3857672"/>
              <a:gd name="connsiteX0" fmla="*/ 14515 w 5298635"/>
              <a:gd name="connsiteY0" fmla="*/ 0 h 3857672"/>
              <a:gd name="connsiteX1" fmla="*/ 4543892 w 5298635"/>
              <a:gd name="connsiteY1" fmla="*/ 522513 h 3857672"/>
              <a:gd name="connsiteX2" fmla="*/ 5298635 w 5298635"/>
              <a:gd name="connsiteY2" fmla="*/ 3857672 h 3857672"/>
              <a:gd name="connsiteX3" fmla="*/ 0 w 5298635"/>
              <a:gd name="connsiteY3" fmla="*/ 3857672 h 3857672"/>
              <a:gd name="connsiteX4" fmla="*/ 14515 w 5298635"/>
              <a:gd name="connsiteY4" fmla="*/ 0 h 3857672"/>
              <a:gd name="connsiteX0" fmla="*/ 1396 w 5300030"/>
              <a:gd name="connsiteY0" fmla="*/ 0 h 4162472"/>
              <a:gd name="connsiteX1" fmla="*/ 4545287 w 5300030"/>
              <a:gd name="connsiteY1" fmla="*/ 827313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5300030"/>
              <a:gd name="connsiteY0" fmla="*/ 0 h 4162472"/>
              <a:gd name="connsiteX1" fmla="*/ 4809586 w 5300030"/>
              <a:gd name="connsiteY1" fmla="*/ 988712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5300030"/>
              <a:gd name="connsiteY0" fmla="*/ 0 h 4162472"/>
              <a:gd name="connsiteX1" fmla="*/ 5020435 w 5300030"/>
              <a:gd name="connsiteY1" fmla="*/ 1356147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6016916"/>
              <a:gd name="connsiteY0" fmla="*/ 0 h 4175142"/>
              <a:gd name="connsiteX1" fmla="*/ 5020435 w 6016916"/>
              <a:gd name="connsiteY1" fmla="*/ 1356147 h 4175142"/>
              <a:gd name="connsiteX2" fmla="*/ 6016916 w 6016916"/>
              <a:gd name="connsiteY2" fmla="*/ 4175142 h 4175142"/>
              <a:gd name="connsiteX3" fmla="*/ 1395 w 6016916"/>
              <a:gd name="connsiteY3" fmla="*/ 4162472 h 4175142"/>
              <a:gd name="connsiteX4" fmla="*/ 1396 w 6016916"/>
              <a:gd name="connsiteY4" fmla="*/ 0 h 4175142"/>
              <a:gd name="connsiteX0" fmla="*/ 1396 w 6021475"/>
              <a:gd name="connsiteY0" fmla="*/ 0 h 4162814"/>
              <a:gd name="connsiteX1" fmla="*/ 5020435 w 6021475"/>
              <a:gd name="connsiteY1" fmla="*/ 1356147 h 4162814"/>
              <a:gd name="connsiteX2" fmla="*/ 6021475 w 6021475"/>
              <a:gd name="connsiteY2" fmla="*/ 4162814 h 4162814"/>
              <a:gd name="connsiteX3" fmla="*/ 1395 w 6021475"/>
              <a:gd name="connsiteY3" fmla="*/ 4162472 h 4162814"/>
              <a:gd name="connsiteX4" fmla="*/ 1396 w 6021475"/>
              <a:gd name="connsiteY4" fmla="*/ 0 h 416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1475" h="4162814">
                <a:moveTo>
                  <a:pt x="1396" y="0"/>
                </a:moveTo>
                <a:lnTo>
                  <a:pt x="5020435" y="1356147"/>
                </a:lnTo>
                <a:lnTo>
                  <a:pt x="6021475" y="4162814"/>
                </a:lnTo>
                <a:lnTo>
                  <a:pt x="1395" y="4162472"/>
                </a:lnTo>
                <a:cubicBezTo>
                  <a:pt x="6233" y="2876581"/>
                  <a:pt x="-3442" y="1285891"/>
                  <a:pt x="1396" y="0"/>
                </a:cubicBezTo>
                <a:close/>
              </a:path>
            </a:pathLst>
          </a:cu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94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372065-1082-4C41-898D-4C58318BC7D1}"/>
              </a:ext>
            </a:extLst>
          </p:cNvPr>
          <p:cNvSpPr/>
          <p:nvPr userDrawn="1"/>
        </p:nvSpPr>
        <p:spPr>
          <a:xfrm>
            <a:off x="0" y="6644381"/>
            <a:ext cx="12192000" cy="21361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F77FD0D-583C-422E-B5DC-7E7C1EBE7B6F}"/>
              </a:ext>
            </a:extLst>
          </p:cNvPr>
          <p:cNvSpPr/>
          <p:nvPr userDrawn="1"/>
        </p:nvSpPr>
        <p:spPr>
          <a:xfrm>
            <a:off x="10709158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24D6AA4-1528-4CE7-990D-BD26371D9F7D}"/>
              </a:ext>
            </a:extLst>
          </p:cNvPr>
          <p:cNvSpPr/>
          <p:nvPr userDrawn="1"/>
        </p:nvSpPr>
        <p:spPr>
          <a:xfrm>
            <a:off x="10287056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E0512BE-6FC1-40CF-8892-EC55F1AA8BEE}"/>
              </a:ext>
            </a:extLst>
          </p:cNvPr>
          <p:cNvSpPr/>
          <p:nvPr userDrawn="1"/>
        </p:nvSpPr>
        <p:spPr>
          <a:xfrm>
            <a:off x="11131260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D1C57EB9-DD30-4849-BE22-6DA91CB4F623}"/>
              </a:ext>
            </a:extLst>
          </p:cNvPr>
          <p:cNvSpPr/>
          <p:nvPr userDrawn="1"/>
        </p:nvSpPr>
        <p:spPr>
          <a:xfrm>
            <a:off x="11554412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79B077D-96BF-4BEF-937D-3EE5F3AAA228}"/>
              </a:ext>
            </a:extLst>
          </p:cNvPr>
          <p:cNvSpPr/>
          <p:nvPr userDrawn="1"/>
        </p:nvSpPr>
        <p:spPr>
          <a:xfrm>
            <a:off x="11970541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F70B21-D5D6-4F35-9FC2-877151D34271}"/>
              </a:ext>
            </a:extLst>
          </p:cNvPr>
          <p:cNvSpPr/>
          <p:nvPr userDrawn="1"/>
        </p:nvSpPr>
        <p:spPr>
          <a:xfrm>
            <a:off x="12201728" y="5783952"/>
            <a:ext cx="249256" cy="107306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7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F5AC08-F553-2742-8281-978138EA9893}"/>
              </a:ext>
            </a:extLst>
          </p:cNvPr>
          <p:cNvSpPr/>
          <p:nvPr userDrawn="1"/>
        </p:nvSpPr>
        <p:spPr>
          <a:xfrm>
            <a:off x="480000" y="259200"/>
            <a:ext cx="11236800" cy="2332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05200-4EEC-2849-BEA0-96E5643BE6D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97" y="404664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81" r:id="rId5"/>
    <p:sldLayoutId id="2147483682" r:id="rId6"/>
    <p:sldLayoutId id="2147483683" r:id="rId7"/>
    <p:sldLayoutId id="2147483684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AU"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14334F-BA7F-8D4E-A380-86B70D3B9867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478367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511DC1D-F1DB-FF4A-9E5A-DA597DD5E89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D23994-2111-4713-B32F-9242D3F99722}"/>
              </a:ext>
            </a:extLst>
          </p:cNvPr>
          <p:cNvSpPr txBox="1"/>
          <p:nvPr/>
        </p:nvSpPr>
        <p:spPr>
          <a:xfrm>
            <a:off x="497428" y="3667098"/>
            <a:ext cx="11197142" cy="28345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EF3829"/>
                </a:solidFill>
                <a:latin typeface="Century Gothic" panose="020B0502020202020204" pitchFamily="34" charset="0"/>
              </a:rPr>
              <a:t>▌</a:t>
            </a:r>
            <a:r>
              <a:rPr lang="en-US" sz="3600" b="1" dirty="0">
                <a:latin typeface="Century Gothic"/>
              </a:rPr>
              <a:t>Fuels management from a house’s perspective: local vs broad landscape</a:t>
            </a:r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Justin Leonard (CSIRO)</a:t>
            </a:r>
          </a:p>
          <a:p>
            <a:pPr lvl="0">
              <a:lnSpc>
                <a:spcPct val="150000"/>
              </a:lnSpc>
            </a:pPr>
            <a:r>
              <a:rPr lang="en-AU" sz="2000" dirty="0">
                <a:latin typeface="Century Gothic" panose="020B0502020202020204" pitchFamily="34" charset="0"/>
              </a:rPr>
              <a:t>National Fire Fuels Science Webinar </a:t>
            </a:r>
            <a:r>
              <a:rPr lang="en-AU" sz="2000" b="1" dirty="0">
                <a:latin typeface="Century Gothic" panose="020B0502020202020204" pitchFamily="34" charset="0"/>
              </a:rPr>
              <a:t>6 May 2020</a:t>
            </a:r>
          </a:p>
          <a:p>
            <a:pPr lvl="0">
              <a:lnSpc>
                <a:spcPct val="150000"/>
              </a:lnSpc>
            </a:pPr>
            <a:r>
              <a:rPr lang="en-AU" sz="2000">
                <a:latin typeface="Century Gothic" panose="020B0502020202020204" pitchFamily="34" charset="0"/>
              </a:rPr>
              <a:t>The </a:t>
            </a:r>
            <a:r>
              <a:rPr lang="en-US" sz="2000">
                <a:latin typeface="Century Gothic" panose="020B0502020202020204" pitchFamily="34" charset="0"/>
              </a:rPr>
              <a:t>thing </a:t>
            </a:r>
            <a:r>
              <a:rPr lang="en-US" sz="2000" dirty="0">
                <a:latin typeface="Century Gothic" panose="020B0502020202020204" pitchFamily="34" charset="0"/>
              </a:rPr>
              <a:t>about hazard reduction: why is it so difficult and divisive? </a:t>
            </a:r>
            <a:endParaRPr lang="en-AU" sz="1600" dirty="0">
              <a:latin typeface="Century Gothic" panose="020B0502020202020204" pitchFamily="34" charset="0"/>
            </a:endParaRPr>
          </a:p>
        </p:txBody>
      </p:sp>
      <p:pic>
        <p:nvPicPr>
          <p:cNvPr id="11" name="Picture Placeholder 10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B732E093-2179-44A6-B97F-F641FF9320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4" b="28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922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FA4C9F7-595C-4D01-AEC9-3B10633E2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414" y="0"/>
            <a:ext cx="10945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5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9B7DBE-42AC-4DFA-86D6-69DAB77DFFA3}" type="slidenum">
              <a:rPr lang="en-AU"/>
              <a:pPr>
                <a:defRPr/>
              </a:pPr>
              <a:t>3</a:t>
            </a:fld>
            <a:r>
              <a:rPr lang="en-AU" dirty="0"/>
              <a:t>  |</a:t>
            </a:r>
          </a:p>
        </p:txBody>
      </p:sp>
      <p:sp>
        <p:nvSpPr>
          <p:cNvPr id="24577" name="Title 5"/>
          <p:cNvSpPr>
            <a:spLocks noGrp="1"/>
          </p:cNvSpPr>
          <p:nvPr>
            <p:ph type="title"/>
          </p:nvPr>
        </p:nvSpPr>
        <p:spPr>
          <a:xfrm>
            <a:off x="1487488" y="267403"/>
            <a:ext cx="11521280" cy="852487"/>
          </a:xfrm>
        </p:spPr>
        <p:txBody>
          <a:bodyPr>
            <a:normAutofit fontScale="90000"/>
          </a:bodyPr>
          <a:lstStyle/>
          <a:p>
            <a:r>
              <a:rPr lang="en-AU" dirty="0"/>
              <a:t>Life Loss &amp; Weather </a:t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431371" y="980728"/>
          <a:ext cx="11041227" cy="5712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BB61FFB-10F5-42A4-8A66-27143ECADE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930" y="1833216"/>
            <a:ext cx="2737341" cy="18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6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27362C1-C7FC-48D1-94CA-1DD41ADBC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0"/>
            <a:ext cx="9698461" cy="6858000"/>
          </a:xfrm>
          <a:prstGeom prst="rect">
            <a:avLst/>
          </a:prstGeom>
        </p:spPr>
      </p:pic>
      <p:sp>
        <p:nvSpPr>
          <p:cNvPr id="32" name="Rectangle 4"/>
          <p:cNvSpPr txBox="1">
            <a:spLocks noChangeArrowheads="1"/>
          </p:cNvSpPr>
          <p:nvPr/>
        </p:nvSpPr>
        <p:spPr>
          <a:xfrm>
            <a:off x="1375173" y="-82088"/>
            <a:ext cx="7429500" cy="935039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n-AU" sz="2800" kern="0" dirty="0"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en-AU" sz="2800" kern="0" dirty="0">
                <a:latin typeface="+mj-lt"/>
                <a:ea typeface="+mj-ea"/>
                <a:cs typeface="+mj-cs"/>
              </a:rPr>
              <a:t>The urban interface scene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B9BA5E-B316-42C5-9D8A-4EBD793E5F96}"/>
              </a:ext>
            </a:extLst>
          </p:cNvPr>
          <p:cNvSpPr txBox="1"/>
          <p:nvPr/>
        </p:nvSpPr>
        <p:spPr>
          <a:xfrm>
            <a:off x="9433320" y="962489"/>
            <a:ext cx="26153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Which factors matter to the house that are not local (&lt;500m)?</a:t>
            </a:r>
          </a:p>
          <a:p>
            <a:endParaRPr lang="en-AU" sz="2400" dirty="0"/>
          </a:p>
          <a:p>
            <a:pPr marL="380990" indent="-380990">
              <a:buFontTx/>
              <a:buChar char="-"/>
            </a:pPr>
            <a:r>
              <a:rPr lang="en-AU" sz="2400" dirty="0"/>
              <a:t>Arrival likelihood</a:t>
            </a:r>
          </a:p>
          <a:p>
            <a:endParaRPr lang="en-AU" sz="2400" dirty="0"/>
          </a:p>
          <a:p>
            <a:pPr marL="380990" indent="-380990">
              <a:buFontTx/>
              <a:buChar char="-"/>
            </a:pPr>
            <a:r>
              <a:rPr lang="en-AU" sz="2400" dirty="0"/>
              <a:t>Fire induced winds</a:t>
            </a:r>
          </a:p>
          <a:p>
            <a:pPr marL="380990" indent="-380990">
              <a:buFontTx/>
              <a:buChar char="-"/>
            </a:pPr>
            <a:endParaRPr lang="en-AU" sz="2400" dirty="0"/>
          </a:p>
          <a:p>
            <a:pPr marL="380990" indent="-380990">
              <a:buFontTx/>
              <a:buChar char="-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6298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431371" y="908719"/>
          <a:ext cx="11137237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035178" y="188642"/>
            <a:ext cx="84613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r>
              <a:rPr lang="en-AU" dirty="0"/>
              <a:t>Distance from Home to Occupant Fatality</a:t>
            </a:r>
          </a:p>
        </p:txBody>
      </p:sp>
      <p:sp>
        <p:nvSpPr>
          <p:cNvPr id="6" name="Oval 5"/>
          <p:cNvSpPr/>
          <p:nvPr/>
        </p:nvSpPr>
        <p:spPr>
          <a:xfrm>
            <a:off x="1511491" y="2492896"/>
            <a:ext cx="2376264" cy="34563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0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BED132-6B9D-4C0C-B79A-62161862538B}"/>
              </a:ext>
            </a:extLst>
          </p:cNvPr>
          <p:cNvSpPr txBox="1">
            <a:spLocks/>
          </p:cNvSpPr>
          <p:nvPr/>
        </p:nvSpPr>
        <p:spPr bwMode="auto">
          <a:xfrm>
            <a:off x="1919537" y="227014"/>
            <a:ext cx="84613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r>
              <a:rPr lang="en-AU" dirty="0"/>
              <a:t>Concluding Points: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A5AF23-DE7C-49A2-831E-0F6C9501C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3" y="932723"/>
            <a:ext cx="7776861" cy="56646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067" dirty="0"/>
          </a:p>
          <a:p>
            <a:r>
              <a:rPr lang="en-AU" sz="2667" dirty="0"/>
              <a:t>How much risk mitigation will a fuel management treatment have on an Extreme or Code Red Days?</a:t>
            </a:r>
          </a:p>
          <a:p>
            <a:pPr lvl="2"/>
            <a:r>
              <a:rPr lang="en-AU" sz="2267" dirty="0"/>
              <a:t>Local fuel treatment will have an influence on arrival severity at the house.</a:t>
            </a:r>
          </a:p>
          <a:p>
            <a:pPr lvl="2"/>
            <a:r>
              <a:rPr lang="en-AU" sz="2267" dirty="0"/>
              <a:t>To what degree do Broad Landscape fuel treatments influence arrival likelihood and/or fire induced winds in various circumstances?</a:t>
            </a:r>
          </a:p>
          <a:p>
            <a:pPr lvl="2"/>
            <a:endParaRPr lang="en-AU" sz="2267" dirty="0"/>
          </a:p>
          <a:p>
            <a:r>
              <a:rPr lang="en-AU" sz="2667" dirty="0"/>
              <a:t>How can we effectively use these contexts to inform our approaches to fuel management?</a:t>
            </a:r>
          </a:p>
          <a:p>
            <a:pPr marL="0" indent="0">
              <a:buNone/>
            </a:pPr>
            <a:endParaRPr lang="en-AU" sz="106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24BBE1-6F56-4809-9084-11F453FEF1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4246" y="1091457"/>
            <a:ext cx="2737341" cy="18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536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FA-PowerPoint-Template-v0.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5e621d-cf9e-4a72-9a5c-560893b35f64">
      <UserInfo>
        <DisplayName>David Bruce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2B16D644F0B4B9C3BF2C99F339BDD" ma:contentTypeVersion="12" ma:contentTypeDescription="Create a new document." ma:contentTypeScope="" ma:versionID="c86df425d36de24bf6e29e1ee2051fd4">
  <xsd:schema xmlns:xsd="http://www.w3.org/2001/XMLSchema" xmlns:xs="http://www.w3.org/2001/XMLSchema" xmlns:p="http://schemas.microsoft.com/office/2006/metadata/properties" xmlns:ns2="425e621d-cf9e-4a72-9a5c-560893b35f64" xmlns:ns3="1566dfd6-73b0-4ac5-8d21-b9eb58878405" targetNamespace="http://schemas.microsoft.com/office/2006/metadata/properties" ma:root="true" ma:fieldsID="6048ede2bb868b116f81bf60715c2e10" ns2:_="" ns3:_="">
    <xsd:import namespace="425e621d-cf9e-4a72-9a5c-560893b35f64"/>
    <xsd:import namespace="1566dfd6-73b0-4ac5-8d21-b9eb588784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e621d-cf9e-4a72-9a5c-560893b35f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6dfd6-73b0-4ac5-8d21-b9eb588784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0ED1D3-399C-432B-905A-B37F9CCC2D65}">
  <ds:schemaRefs>
    <ds:schemaRef ds:uri="1566dfd6-73b0-4ac5-8d21-b9eb58878405"/>
    <ds:schemaRef ds:uri="425e621d-cf9e-4a72-9a5c-560893b35f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4B362F-B8DA-408C-AFF4-45D9AEC4E425}">
  <ds:schemaRefs>
    <ds:schemaRef ds:uri="1566dfd6-73b0-4ac5-8d21-b9eb58878405"/>
    <ds:schemaRef ds:uri="425e621d-cf9e-4a72-9a5c-560893b35f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FA0762-C0E5-475D-BC05-9A94576E3A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173</Words>
  <Application>Microsoft Office PowerPoint</Application>
  <PresentationFormat>Widescreen</PresentationFormat>
  <Paragraphs>29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Arial-BoldMT</vt:lpstr>
      <vt:lpstr>Calibri</vt:lpstr>
      <vt:lpstr>Calibri Light</vt:lpstr>
      <vt:lpstr>Century Gothic</vt:lpstr>
      <vt:lpstr>Trebuchet MS</vt:lpstr>
      <vt:lpstr>Content slides</vt:lpstr>
      <vt:lpstr>CFA-PowerPoint-Template-v0.9</vt:lpstr>
      <vt:lpstr>Content Page</vt:lpstr>
      <vt:lpstr>PowerPoint Presentation</vt:lpstr>
      <vt:lpstr>PowerPoint Presentation</vt:lpstr>
      <vt:lpstr>Life Loss &amp; Weather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 Harris</dc:creator>
  <cp:lastModifiedBy>Radhiya Fanham</cp:lastModifiedBy>
  <cp:revision>10</cp:revision>
  <cp:lastPrinted>2019-05-07T06:11:00Z</cp:lastPrinted>
  <dcterms:created xsi:type="dcterms:W3CDTF">2018-10-22T05:11:34Z</dcterms:created>
  <dcterms:modified xsi:type="dcterms:W3CDTF">2020-05-14T02:52:09Z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0x0101007942B16D644F0B4B9C3BF2C99F339BDD</vt:lpwstr>
  </property>
</Properties>
</file>