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8" r:id="rId5"/>
    <p:sldMasterId id="2147483673" r:id="rId6"/>
  </p:sldMasterIdLst>
  <p:notesMasterIdLst>
    <p:notesMasterId r:id="rId14"/>
  </p:notesMasterIdLst>
  <p:handoutMasterIdLst>
    <p:handoutMasterId r:id="rId15"/>
  </p:handoutMasterIdLst>
  <p:sldIdLst>
    <p:sldId id="262" r:id="rId7"/>
    <p:sldId id="381" r:id="rId8"/>
    <p:sldId id="257" r:id="rId9"/>
    <p:sldId id="396" r:id="rId10"/>
    <p:sldId id="397" r:id="rId11"/>
    <p:sldId id="390" r:id="rId12"/>
    <p:sldId id="39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68659-ECE2-475C-A569-2B89FF27EF1D}" v="59" dt="2020-05-12T06:38:1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9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0F6CA-7440-48C1-94F0-F66A83FC3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09794-4504-4FEF-B947-5BBD34F38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15D7-A2F4-4C8C-98BA-5704F017755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FE065-CDA4-4E6B-A18F-F9FD9838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6A41-6CA0-4FAD-A4DB-914EFE226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1C73-455C-4F18-BE08-05DD499737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3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E350-26E9-425F-9AC4-901741A11ACB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39F2-72BC-461C-85B4-6F2A5FE139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Many Australians engage with ABC content of some kind</a:t>
            </a:r>
          </a:p>
          <a:p>
            <a:r>
              <a:rPr lang="en-AU" dirty="0"/>
              <a:t>85 % Aust believe the ABC provides quality content / 80% of Aust believe the ABC provides distinctive content</a:t>
            </a:r>
          </a:p>
          <a:p>
            <a:r>
              <a:rPr lang="en-AU" dirty="0"/>
              <a:t>Many Aust turn to the ABC in times of emergency, due to our reach as a broadcaster</a:t>
            </a:r>
          </a:p>
          <a:p>
            <a:endParaRPr lang="en-AU" dirty="0"/>
          </a:p>
          <a:p>
            <a:r>
              <a:rPr lang="en-AU" dirty="0"/>
              <a:t>In July this year we surveyed people across Aust on their awareness of the ABC as an emergency broadcaster. 98% of respondents told us they knew the ABC broadcast emergency warnings &amp; info and they rated it 9/10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A5C5-9276-41CE-A6B9-FE1803FDFF1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77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A5C5-9276-41CE-A6B9-FE1803FDFF1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85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A5C5-9276-41CE-A6B9-FE1803FDFF1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9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A5C5-9276-41CE-A6B9-FE1803FDFF1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07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Discuss how we’re seeing an increase in emergency broadcast events from year to year</a:t>
            </a:r>
          </a:p>
          <a:p>
            <a:endParaRPr lang="en-AU" dirty="0"/>
          </a:p>
          <a:p>
            <a:r>
              <a:rPr lang="en-AU" dirty="0"/>
              <a:t>There is a HUGE increase in this current season in EB events … mainly thanks to the fire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A5C5-9276-41CE-A6B9-FE1803FDFF1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25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7A5C5-9276-41CE-A6B9-FE1803FDFF1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58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5D1D3C9-430E-4CA9-88C5-9BC9CE119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0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0C8-D31E-4163-8785-4866941B4CE4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0CA8-2884-4E52-AE27-805713ACD3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5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478367" y="3068638"/>
            <a:ext cx="11235267" cy="37893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 r="2087"/>
          <a:stretch>
            <a:fillRect/>
          </a:stretch>
        </p:blipFill>
        <p:spPr bwMode="auto">
          <a:xfrm>
            <a:off x="541867" y="6227764"/>
            <a:ext cx="1117176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4200" y="29368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1717" y="2133601"/>
            <a:ext cx="8148001" cy="358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14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7784" y="6254750"/>
            <a:ext cx="11233149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-BoldM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23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5667" y="6254750"/>
            <a:ext cx="1125855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12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areer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1" y="3065654"/>
            <a:ext cx="11214100" cy="37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1651" y="6254750"/>
            <a:ext cx="11214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err="1"/>
              <a:t>Clickto</a:t>
            </a:r>
            <a:r>
              <a:rPr lang="en-US"/>
              <a:t>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5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50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58924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24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222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D80AB-CBD8-E844-B832-578D04D95650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7803" y="1052736"/>
            <a:ext cx="11046816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/>
            </a:lvl2pPr>
            <a:lvl3pPr marL="1257300" indent="-342900">
              <a:buClr>
                <a:srgbClr val="CF0C2F"/>
              </a:buClr>
              <a:buFont typeface="Arial" pitchFamily="34" charset="0"/>
              <a:buChar char="•"/>
              <a:defRPr/>
            </a:lvl3pPr>
            <a:lvl4pPr>
              <a:buClr>
                <a:srgbClr val="CF0C2F"/>
              </a:buClr>
              <a:defRPr/>
            </a:lvl4pPr>
            <a:lvl5pPr>
              <a:buClr>
                <a:srgbClr val="CF0C2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908C0E6-4C16-9F48-93DF-0E598B526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67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9AD-8536-DC4A-BF6C-BFA20E5707C3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6AFED-4F2A-CB4A-9F3E-930120FEB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9DC04B-1582-4247-B2EF-2A804BE60AA4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4946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961386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DC626B-9479-BA41-A0E8-F85DC1B06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4463F2-121A-3E4F-87BF-35A84EF0A992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670748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23393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0828F-2718-604F-A3B0-023841C7D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8D7D1B-ABFC-6640-8339-C266DDB04D7B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4411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339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948958-58C1-364D-B3A4-46A085E3D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63B037-BFF2-4356-8838-009C6B8AEE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5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705C2AF-50F6-4C8F-8D3B-8C1B0420E3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9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8526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3F6BBB6-59C4-492E-9479-AAE6837FB7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6508"/>
            <a:ext cx="12188562" cy="2182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040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EC43A957-509F-4CE4-81D8-CAF10120F86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753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E71F760-D8E2-49C3-8DCD-6D13AD476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978612"/>
            <a:ext cx="25466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4313ECA5-1823-45E9-B802-7EF8754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7444" y="978612"/>
            <a:ext cx="3124199" cy="19407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78DE494-026D-46EB-AE97-950BE51404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7444" y="3095843"/>
            <a:ext cx="3124199" cy="26625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3A166C05-1AAB-42C8-8443-07D3CB54CB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1" y="978612"/>
            <a:ext cx="22418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08F35A9A-963E-43F0-B1E5-09AF445CBB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4201" y="4571488"/>
            <a:ext cx="22418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86A9B4E1-38C8-45A5-989C-EF1BE9F315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88644" y="978612"/>
            <a:ext cx="2001251" cy="47798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8202ACAC-F2CF-4CA4-BC54-6B35AB568F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571488"/>
            <a:ext cx="25466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14545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tabl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5DE40FA1-6A9C-40A9-ADBE-C4092A0B1024}"/>
              </a:ext>
            </a:extLst>
          </p:cNvPr>
          <p:cNvSpPr/>
          <p:nvPr userDrawn="1"/>
        </p:nvSpPr>
        <p:spPr>
          <a:xfrm>
            <a:off x="1" y="3311913"/>
            <a:ext cx="5285678" cy="3546088"/>
          </a:xfrm>
          <a:custGeom>
            <a:avLst/>
            <a:gdLst>
              <a:gd name="connsiteX0" fmla="*/ 0 w 5298635"/>
              <a:gd name="connsiteY0" fmla="*/ 0 h 6252529"/>
              <a:gd name="connsiteX1" fmla="*/ 5298635 w 5298635"/>
              <a:gd name="connsiteY1" fmla="*/ 0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427778 w 5298635"/>
              <a:gd name="connsiteY1" fmla="*/ 1059543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718064 w 5298635"/>
              <a:gd name="connsiteY1" fmla="*/ 3236685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14515 w 5298635"/>
              <a:gd name="connsiteY0" fmla="*/ 0 h 3857672"/>
              <a:gd name="connsiteX1" fmla="*/ 4718064 w 5298635"/>
              <a:gd name="connsiteY1" fmla="*/ 841828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4515 w 5298635"/>
              <a:gd name="connsiteY0" fmla="*/ 0 h 3857672"/>
              <a:gd name="connsiteX1" fmla="*/ 4543892 w 5298635"/>
              <a:gd name="connsiteY1" fmla="*/ 522513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396 w 5300030"/>
              <a:gd name="connsiteY0" fmla="*/ 0 h 4162472"/>
              <a:gd name="connsiteX1" fmla="*/ 4545287 w 5300030"/>
              <a:gd name="connsiteY1" fmla="*/ 827313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4809586 w 5300030"/>
              <a:gd name="connsiteY1" fmla="*/ 988712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5020435 w 5300030"/>
              <a:gd name="connsiteY1" fmla="*/ 1356147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6016916"/>
              <a:gd name="connsiteY0" fmla="*/ 0 h 4175142"/>
              <a:gd name="connsiteX1" fmla="*/ 5020435 w 6016916"/>
              <a:gd name="connsiteY1" fmla="*/ 1356147 h 4175142"/>
              <a:gd name="connsiteX2" fmla="*/ 6016916 w 6016916"/>
              <a:gd name="connsiteY2" fmla="*/ 4175142 h 4175142"/>
              <a:gd name="connsiteX3" fmla="*/ 1395 w 6016916"/>
              <a:gd name="connsiteY3" fmla="*/ 4162472 h 4175142"/>
              <a:gd name="connsiteX4" fmla="*/ 1396 w 6016916"/>
              <a:gd name="connsiteY4" fmla="*/ 0 h 4175142"/>
              <a:gd name="connsiteX0" fmla="*/ 1396 w 6021475"/>
              <a:gd name="connsiteY0" fmla="*/ 0 h 4162814"/>
              <a:gd name="connsiteX1" fmla="*/ 5020435 w 6021475"/>
              <a:gd name="connsiteY1" fmla="*/ 1356147 h 4162814"/>
              <a:gd name="connsiteX2" fmla="*/ 6021475 w 6021475"/>
              <a:gd name="connsiteY2" fmla="*/ 4162814 h 4162814"/>
              <a:gd name="connsiteX3" fmla="*/ 1395 w 6021475"/>
              <a:gd name="connsiteY3" fmla="*/ 4162472 h 4162814"/>
              <a:gd name="connsiteX4" fmla="*/ 1396 w 6021475"/>
              <a:gd name="connsiteY4" fmla="*/ 0 h 416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475" h="4162814">
                <a:moveTo>
                  <a:pt x="1396" y="0"/>
                </a:moveTo>
                <a:lnTo>
                  <a:pt x="5020435" y="1356147"/>
                </a:lnTo>
                <a:lnTo>
                  <a:pt x="6021475" y="4162814"/>
                </a:lnTo>
                <a:lnTo>
                  <a:pt x="1395" y="4162472"/>
                </a:lnTo>
                <a:cubicBezTo>
                  <a:pt x="6233" y="2876581"/>
                  <a:pt x="-3442" y="1285891"/>
                  <a:pt x="1396" y="0"/>
                </a:cubicBez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372065-1082-4C41-898D-4C58318BC7D1}"/>
              </a:ext>
            </a:extLst>
          </p:cNvPr>
          <p:cNvSpPr/>
          <p:nvPr userDrawn="1"/>
        </p:nvSpPr>
        <p:spPr>
          <a:xfrm>
            <a:off x="0" y="6644381"/>
            <a:ext cx="12192000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F77FD0D-583C-422E-B5DC-7E7C1EBE7B6F}"/>
              </a:ext>
            </a:extLst>
          </p:cNvPr>
          <p:cNvSpPr/>
          <p:nvPr userDrawn="1"/>
        </p:nvSpPr>
        <p:spPr>
          <a:xfrm>
            <a:off x="10709158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4D6AA4-1528-4CE7-990D-BD26371D9F7D}"/>
              </a:ext>
            </a:extLst>
          </p:cNvPr>
          <p:cNvSpPr/>
          <p:nvPr userDrawn="1"/>
        </p:nvSpPr>
        <p:spPr>
          <a:xfrm>
            <a:off x="10287056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E0512BE-6FC1-40CF-8892-EC55F1AA8BEE}"/>
              </a:ext>
            </a:extLst>
          </p:cNvPr>
          <p:cNvSpPr/>
          <p:nvPr userDrawn="1"/>
        </p:nvSpPr>
        <p:spPr>
          <a:xfrm>
            <a:off x="11131260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1C57EB9-DD30-4849-BE22-6DA91CB4F623}"/>
              </a:ext>
            </a:extLst>
          </p:cNvPr>
          <p:cNvSpPr/>
          <p:nvPr userDrawn="1"/>
        </p:nvSpPr>
        <p:spPr>
          <a:xfrm>
            <a:off x="11554412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9B077D-96BF-4BEF-937D-3EE5F3AAA228}"/>
              </a:ext>
            </a:extLst>
          </p:cNvPr>
          <p:cNvSpPr/>
          <p:nvPr userDrawn="1"/>
        </p:nvSpPr>
        <p:spPr>
          <a:xfrm>
            <a:off x="11970541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70B21-D5D6-4F35-9FC2-877151D34271}"/>
              </a:ext>
            </a:extLst>
          </p:cNvPr>
          <p:cNvSpPr/>
          <p:nvPr userDrawn="1"/>
        </p:nvSpPr>
        <p:spPr>
          <a:xfrm>
            <a:off x="12201728" y="5783952"/>
            <a:ext cx="249256" cy="107306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5AC08-F553-2742-8281-978138EA9893}"/>
              </a:ext>
            </a:extLst>
          </p:cNvPr>
          <p:cNvSpPr/>
          <p:nvPr userDrawn="1"/>
        </p:nvSpPr>
        <p:spPr>
          <a:xfrm>
            <a:off x="480000" y="259200"/>
            <a:ext cx="11236800" cy="233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05200-4EEC-2849-BEA0-96E5643BE6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97" y="404664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AU"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14334F-BA7F-8D4E-A380-86B70D3B9867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11DC1D-F1DB-FF4A-9E5A-DA597DD5E8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23994-2111-4713-B32F-9242D3F99722}"/>
              </a:ext>
            </a:extLst>
          </p:cNvPr>
          <p:cNvSpPr txBox="1"/>
          <p:nvPr/>
        </p:nvSpPr>
        <p:spPr>
          <a:xfrm>
            <a:off x="497428" y="3667098"/>
            <a:ext cx="11197142" cy="22805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EF3829"/>
                </a:solidFill>
                <a:latin typeface="Century Gothic" panose="020B0502020202020204" pitchFamily="34" charset="0"/>
              </a:rPr>
              <a:t>▌</a:t>
            </a:r>
            <a:r>
              <a:rPr lang="en-US" sz="3600" b="1" dirty="0">
                <a:latin typeface="Century Gothic"/>
              </a:rPr>
              <a:t>Hazard reductions – why so difficult &amp; divisive?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Sascha Rundle, ABC Emergency Broadcasting</a:t>
            </a:r>
          </a:p>
          <a:p>
            <a:pPr lvl="0">
              <a:lnSpc>
                <a:spcPct val="15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National Fire Fuels Science Webinar </a:t>
            </a:r>
            <a:r>
              <a:rPr lang="en-AU" sz="2000" b="1" dirty="0">
                <a:latin typeface="Century Gothic" panose="020B0502020202020204" pitchFamily="34" charset="0"/>
              </a:rPr>
              <a:t>6 May 2020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The thing about hazard reduction: why is it so difficult and divisive? 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Placeholder 10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B732E093-2179-44A6-B97F-F641FF932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 b="2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2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6D3BECB-9E3D-4D01-8292-52ECF5FDF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16" y="627409"/>
            <a:ext cx="8049400" cy="5536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EFD21-82E2-4F61-A25F-64740236FB66}"/>
              </a:ext>
            </a:extLst>
          </p:cNvPr>
          <p:cNvSpPr txBox="1"/>
          <p:nvPr/>
        </p:nvSpPr>
        <p:spPr>
          <a:xfrm>
            <a:off x="9075413" y="2305185"/>
            <a:ext cx="32741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ABC emergency broadcasting helps the public: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prepare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respond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recover from </a:t>
            </a:r>
          </a:p>
          <a:p>
            <a:endParaRPr lang="en-AU" sz="2400" dirty="0"/>
          </a:p>
          <a:p>
            <a:r>
              <a:rPr lang="en-AU" sz="2400" dirty="0"/>
              <a:t>emergency events.</a:t>
            </a:r>
          </a:p>
          <a:p>
            <a:endParaRPr lang="en-AU" sz="2000" dirty="0"/>
          </a:p>
          <a:p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71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8BF9F-77C2-4984-A420-A08EA8C38F25}"/>
              </a:ext>
            </a:extLst>
          </p:cNvPr>
          <p:cNvSpPr txBox="1"/>
          <p:nvPr/>
        </p:nvSpPr>
        <p:spPr>
          <a:xfrm>
            <a:off x="367991" y="2073665"/>
            <a:ext cx="3438292" cy="266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 range of views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(for)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D1063-3499-4C4A-926D-19B929067EFB}"/>
              </a:ext>
            </a:extLst>
          </p:cNvPr>
          <p:cNvSpPr txBox="1"/>
          <p:nvPr/>
        </p:nvSpPr>
        <p:spPr>
          <a:xfrm>
            <a:off x="5174166" y="390293"/>
            <a:ext cx="66498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Hazard reductions keep people safe from bushfires</a:t>
            </a:r>
          </a:p>
          <a:p>
            <a:endParaRPr lang="en-AU" dirty="0"/>
          </a:p>
          <a:p>
            <a:r>
              <a:rPr lang="en-AU" dirty="0"/>
              <a:t>There’ll be more fires if we have fewer controlled burns</a:t>
            </a:r>
          </a:p>
          <a:p>
            <a:endParaRPr lang="en-AU" dirty="0"/>
          </a:p>
          <a:p>
            <a:r>
              <a:rPr lang="en-AU" dirty="0"/>
              <a:t>We want more of them</a:t>
            </a:r>
          </a:p>
          <a:p>
            <a:endParaRPr lang="en-AU" dirty="0"/>
          </a:p>
          <a:p>
            <a:r>
              <a:rPr lang="en-AU" dirty="0"/>
              <a:t>Areas that miss out will burn next season</a:t>
            </a:r>
          </a:p>
          <a:p>
            <a:endParaRPr lang="en-AU" dirty="0"/>
          </a:p>
          <a:p>
            <a:r>
              <a:rPr lang="en-AU" dirty="0"/>
              <a:t>Houses burn when hazard reductions don’t happen in time</a:t>
            </a:r>
          </a:p>
          <a:p>
            <a:endParaRPr lang="en-AU" dirty="0"/>
          </a:p>
          <a:p>
            <a:r>
              <a:rPr lang="en-AU" dirty="0"/>
              <a:t>We need more </a:t>
            </a:r>
            <a:r>
              <a:rPr lang="en-AU" dirty="0" err="1"/>
              <a:t>firies</a:t>
            </a:r>
            <a:r>
              <a:rPr lang="en-AU" dirty="0"/>
              <a:t> &amp; forestry staff to do more hazard reductions</a:t>
            </a:r>
          </a:p>
          <a:p>
            <a:endParaRPr lang="en-AU" dirty="0"/>
          </a:p>
          <a:p>
            <a:r>
              <a:rPr lang="en-AU" dirty="0"/>
              <a:t>Hazard reductions maintain the landscape</a:t>
            </a:r>
          </a:p>
          <a:p>
            <a:endParaRPr lang="en-AU" dirty="0"/>
          </a:p>
          <a:p>
            <a:r>
              <a:rPr lang="en-AU" dirty="0"/>
              <a:t>Farmers should be able to do more burns</a:t>
            </a:r>
          </a:p>
          <a:p>
            <a:endParaRPr lang="en-AU" dirty="0"/>
          </a:p>
          <a:p>
            <a:r>
              <a:rPr lang="en-AU" dirty="0"/>
              <a:t>Bushfires run hotter if there hasn’t been a controlled burn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29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8BF9F-77C2-4984-A420-A08EA8C38F25}"/>
              </a:ext>
            </a:extLst>
          </p:cNvPr>
          <p:cNvSpPr txBox="1"/>
          <p:nvPr/>
        </p:nvSpPr>
        <p:spPr>
          <a:xfrm>
            <a:off x="367991" y="2073665"/>
            <a:ext cx="3438292" cy="266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 range of views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(against)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D1063-3499-4C4A-926D-19B929067EFB}"/>
              </a:ext>
            </a:extLst>
          </p:cNvPr>
          <p:cNvSpPr txBox="1"/>
          <p:nvPr/>
        </p:nvSpPr>
        <p:spPr>
          <a:xfrm>
            <a:off x="5174166" y="390293"/>
            <a:ext cx="6649843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They’re bad for our health (asthma)</a:t>
            </a:r>
          </a:p>
          <a:p>
            <a:endParaRPr lang="en-AU" dirty="0"/>
          </a:p>
          <a:p>
            <a:r>
              <a:rPr lang="en-AU" dirty="0"/>
              <a:t>Burning everything makes this beautiful area less attractive</a:t>
            </a:r>
          </a:p>
          <a:p>
            <a:endParaRPr lang="en-AU" dirty="0"/>
          </a:p>
          <a:p>
            <a:r>
              <a:rPr lang="en-AU" dirty="0"/>
              <a:t>They add to our greenhouse emissions &amp; pollution</a:t>
            </a:r>
          </a:p>
          <a:p>
            <a:endParaRPr lang="en-AU" dirty="0"/>
          </a:p>
          <a:p>
            <a:r>
              <a:rPr lang="en-AU" dirty="0"/>
              <a:t>Too many hazard reductions get out of control</a:t>
            </a:r>
          </a:p>
          <a:p>
            <a:endParaRPr lang="en-AU" dirty="0"/>
          </a:p>
          <a:p>
            <a:r>
              <a:rPr lang="en-AU" dirty="0"/>
              <a:t>Some are done on days when it’s not safe</a:t>
            </a:r>
          </a:p>
          <a:p>
            <a:endParaRPr lang="en-AU" dirty="0"/>
          </a:p>
          <a:p>
            <a:r>
              <a:rPr lang="en-AU" dirty="0"/>
              <a:t>We should just let nature take its course</a:t>
            </a:r>
          </a:p>
          <a:p>
            <a:endParaRPr lang="en-AU" dirty="0"/>
          </a:p>
          <a:p>
            <a:r>
              <a:rPr lang="en-AU" dirty="0"/>
              <a:t>The burns kill too many animals</a:t>
            </a:r>
          </a:p>
          <a:p>
            <a:endParaRPr lang="en-AU" dirty="0"/>
          </a:p>
          <a:p>
            <a:r>
              <a:rPr lang="en-AU" dirty="0"/>
              <a:t>If you remove too much debris the area dries out</a:t>
            </a:r>
          </a:p>
          <a:p>
            <a:endParaRPr lang="en-AU" dirty="0"/>
          </a:p>
          <a:p>
            <a:r>
              <a:rPr lang="en-AU" dirty="0"/>
              <a:t>The line between arson &amp; controlled burning is indistinct</a:t>
            </a:r>
          </a:p>
          <a:p>
            <a:endParaRPr lang="en-AU" dirty="0"/>
          </a:p>
          <a:p>
            <a:r>
              <a:rPr lang="en-AU" dirty="0"/>
              <a:t>Broadscale burning is not the (only) solution</a:t>
            </a:r>
          </a:p>
          <a:p>
            <a:endParaRPr lang="en-AU" dirty="0"/>
          </a:p>
          <a:p>
            <a:r>
              <a:rPr lang="en-AU" dirty="0"/>
              <a:t>Fuel reduction burns &amp; logging make forests more flammable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57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8BF9F-77C2-4984-A420-A08EA8C38F25}"/>
              </a:ext>
            </a:extLst>
          </p:cNvPr>
          <p:cNvSpPr txBox="1"/>
          <p:nvPr/>
        </p:nvSpPr>
        <p:spPr>
          <a:xfrm>
            <a:off x="367991" y="2073665"/>
            <a:ext cx="3438292" cy="266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 range of views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(other)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D1063-3499-4C4A-926D-19B929067EFB}"/>
              </a:ext>
            </a:extLst>
          </p:cNvPr>
          <p:cNvSpPr txBox="1"/>
          <p:nvPr/>
        </p:nvSpPr>
        <p:spPr>
          <a:xfrm>
            <a:off x="5251460" y="180200"/>
            <a:ext cx="664984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My view is better / stronger / smarter than your view</a:t>
            </a:r>
          </a:p>
          <a:p>
            <a:endParaRPr lang="en-AU" dirty="0"/>
          </a:p>
          <a:p>
            <a:r>
              <a:rPr lang="en-AU" dirty="0"/>
              <a:t>Indigenous fire practises are better</a:t>
            </a:r>
          </a:p>
          <a:p>
            <a:endParaRPr lang="en-AU" dirty="0"/>
          </a:p>
          <a:p>
            <a:r>
              <a:rPr lang="en-AU" dirty="0"/>
              <a:t>Too many cutbacks (NPWS, forestry) &amp; red tape</a:t>
            </a:r>
          </a:p>
          <a:p>
            <a:endParaRPr lang="en-AU" dirty="0"/>
          </a:p>
          <a:p>
            <a:r>
              <a:rPr lang="en-AU" dirty="0"/>
              <a:t>Smaller window for controlled burns</a:t>
            </a:r>
          </a:p>
          <a:p>
            <a:endParaRPr lang="en-AU" dirty="0"/>
          </a:p>
          <a:p>
            <a:r>
              <a:rPr lang="en-AU" dirty="0"/>
              <a:t>Too many govts ignore fire experts</a:t>
            </a:r>
          </a:p>
          <a:p>
            <a:endParaRPr lang="en-AU" dirty="0"/>
          </a:p>
          <a:p>
            <a:r>
              <a:rPr lang="en-AU" dirty="0"/>
              <a:t>Open up the forests more and use tracks as fire breaks</a:t>
            </a:r>
          </a:p>
          <a:p>
            <a:endParaRPr lang="en-AU" dirty="0"/>
          </a:p>
          <a:p>
            <a:r>
              <a:rPr lang="en-AU" dirty="0"/>
              <a:t>It is / isn’t the fault of the ‘greenies’</a:t>
            </a:r>
          </a:p>
          <a:p>
            <a:endParaRPr lang="en-AU" dirty="0"/>
          </a:p>
          <a:p>
            <a:r>
              <a:rPr lang="en-AU" dirty="0"/>
              <a:t>More non-fire fuel reduction is needed</a:t>
            </a:r>
          </a:p>
          <a:p>
            <a:endParaRPr lang="en-AU" dirty="0"/>
          </a:p>
          <a:p>
            <a:r>
              <a:rPr lang="en-AU" dirty="0"/>
              <a:t>Let the cattle roam / graze free</a:t>
            </a:r>
          </a:p>
          <a:p>
            <a:endParaRPr lang="en-AU" dirty="0"/>
          </a:p>
          <a:p>
            <a:r>
              <a:rPr lang="en-AU" dirty="0"/>
              <a:t>Local councils should control the burns</a:t>
            </a:r>
          </a:p>
          <a:p>
            <a:endParaRPr lang="en-AU" dirty="0"/>
          </a:p>
          <a:p>
            <a:r>
              <a:rPr lang="en-AU" dirty="0"/>
              <a:t>Properties neighbouring national parks / forestry are at risk</a:t>
            </a:r>
          </a:p>
          <a:p>
            <a:endParaRPr lang="en-AU" dirty="0"/>
          </a:p>
          <a:p>
            <a:r>
              <a:rPr lang="en-AU" dirty="0"/>
              <a:t>Need better strategies of where to burn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47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51D63-6A3A-4594-9572-BF41CEEFD3FD}"/>
              </a:ext>
            </a:extLst>
          </p:cNvPr>
          <p:cNvSpPr/>
          <p:nvPr/>
        </p:nvSpPr>
        <p:spPr>
          <a:xfrm>
            <a:off x="2163398" y="189664"/>
            <a:ext cx="797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ABCSans Bold" panose="020B0803040403020204" pitchFamily="34" charset="0"/>
              </a:rPr>
              <a:t>Opinions are becoming more passionate</a:t>
            </a:r>
          </a:p>
        </p:txBody>
      </p:sp>
      <p:pic>
        <p:nvPicPr>
          <p:cNvPr id="2050" name="Picture 2" descr="Bushfire survival stories emerge from New Year's Eve blazes in ...">
            <a:extLst>
              <a:ext uri="{FF2B5EF4-FFF2-40B4-BE49-F238E27FC236}">
                <a16:creationId xmlns:a16="http://schemas.microsoft.com/office/drawing/2014/main" id="{96C7582C-AC90-450B-A9E5-DDF91477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5" y="1072722"/>
            <a:ext cx="3538384" cy="23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9D326-B03E-4642-9B6D-D3B378E1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098" y="1306942"/>
            <a:ext cx="5979573" cy="4822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624082-C45E-4931-BF6A-38E6DB09D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20" y="4190267"/>
            <a:ext cx="4167034" cy="2382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25F79D-399B-488F-86A3-0A6DC735697F}"/>
              </a:ext>
            </a:extLst>
          </p:cNvPr>
          <p:cNvSpPr txBox="1"/>
          <p:nvPr/>
        </p:nvSpPr>
        <p:spPr>
          <a:xfrm>
            <a:off x="531545" y="3539613"/>
            <a:ext cx="326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Gippsland fires 31 Dec 2019</a:t>
            </a:r>
          </a:p>
        </p:txBody>
      </p:sp>
    </p:spTree>
    <p:extLst>
      <p:ext uri="{BB962C8B-B14F-4D97-AF65-F5344CB8AC3E}">
        <p14:creationId xmlns:p14="http://schemas.microsoft.com/office/powerpoint/2010/main" val="373844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D5961-EFB5-4C52-A572-07B04C155A95}"/>
              </a:ext>
            </a:extLst>
          </p:cNvPr>
          <p:cNvSpPr txBox="1"/>
          <p:nvPr/>
        </p:nvSpPr>
        <p:spPr>
          <a:xfrm>
            <a:off x="275303" y="753228"/>
            <a:ext cx="454114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Why this forum is so important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75A3C-2257-477D-A9FE-9A44AE443E4C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B358EB-F7AC-4102-B0C9-46ABC56E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52" y="1865659"/>
            <a:ext cx="5984186" cy="2552239"/>
          </a:xfrm>
          <a:prstGeom prst="rect">
            <a:avLst/>
          </a:prstGeom>
        </p:spPr>
      </p:pic>
      <p:pic>
        <p:nvPicPr>
          <p:cNvPr id="3074" name="Picture 2" descr="a burnt out car in front of a destroyed home">
            <a:extLst>
              <a:ext uri="{FF2B5EF4-FFF2-40B4-BE49-F238E27FC236}">
                <a16:creationId xmlns:a16="http://schemas.microsoft.com/office/drawing/2014/main" id="{12202739-1F2F-4B9D-8BBE-F98AE75E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6" y="2587398"/>
            <a:ext cx="4251440" cy="28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2302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FA-PowerPoint-Template-v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2B16D644F0B4B9C3BF2C99F339BDD" ma:contentTypeVersion="12" ma:contentTypeDescription="Create a new document." ma:contentTypeScope="" ma:versionID="c86df425d36de24bf6e29e1ee2051fd4">
  <xsd:schema xmlns:xsd="http://www.w3.org/2001/XMLSchema" xmlns:xs="http://www.w3.org/2001/XMLSchema" xmlns:p="http://schemas.microsoft.com/office/2006/metadata/properties" xmlns:ns2="425e621d-cf9e-4a72-9a5c-560893b35f64" xmlns:ns3="1566dfd6-73b0-4ac5-8d21-b9eb58878405" targetNamespace="http://schemas.microsoft.com/office/2006/metadata/properties" ma:root="true" ma:fieldsID="6048ede2bb868b116f81bf60715c2e10" ns2:_="" ns3:_="">
    <xsd:import namespace="425e621d-cf9e-4a72-9a5c-560893b35f64"/>
    <xsd:import namespace="1566dfd6-73b0-4ac5-8d21-b9eb588784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e621d-cf9e-4a72-9a5c-560893b35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dfd6-73b0-4ac5-8d21-b9eb58878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e621d-cf9e-4a72-9a5c-560893b35f64">
      <UserInfo>
        <DisplayName>David Bruce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4B362F-B8DA-408C-AFF4-45D9AEC4E425}">
  <ds:schemaRefs>
    <ds:schemaRef ds:uri="1566dfd6-73b0-4ac5-8d21-b9eb58878405"/>
    <ds:schemaRef ds:uri="425e621d-cf9e-4a72-9a5c-560893b35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FA0762-C0E5-475D-BC05-9A94576E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0ED1D3-399C-432B-905A-B37F9CCC2D65}">
  <ds:schemaRefs>
    <ds:schemaRef ds:uri="1566dfd6-73b0-4ac5-8d21-b9eb58878405"/>
    <ds:schemaRef ds:uri="425e621d-cf9e-4a72-9a5c-560893b35f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482</Words>
  <Application>Microsoft Office PowerPoint</Application>
  <PresentationFormat>Widescreen</PresentationFormat>
  <Paragraphs>127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ABCSans Bold</vt:lpstr>
      <vt:lpstr>Arial</vt:lpstr>
      <vt:lpstr>Arial-BoldMT</vt:lpstr>
      <vt:lpstr>Calibri</vt:lpstr>
      <vt:lpstr>Calibri Light</vt:lpstr>
      <vt:lpstr>Century Gothic</vt:lpstr>
      <vt:lpstr>Content slides</vt:lpstr>
      <vt:lpstr>CFA-PowerPoint-Template-v0.9</vt:lpstr>
      <vt:lpstr>Content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 Harris</dc:creator>
  <cp:lastModifiedBy>Radhiya Fanham</cp:lastModifiedBy>
  <cp:revision>10</cp:revision>
  <cp:lastPrinted>2019-05-07T06:11:00Z</cp:lastPrinted>
  <dcterms:created xsi:type="dcterms:W3CDTF">2018-10-22T05:11:34Z</dcterms:created>
  <dcterms:modified xsi:type="dcterms:W3CDTF">2020-05-14T02:56:57Z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0x0101007942B16D644F0B4B9C3BF2C99F339BDD</vt:lpwstr>
  </property>
</Properties>
</file>