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4" r:id="rId2"/>
    <p:sldMasterId id="2147483666" r:id="rId3"/>
  </p:sldMasterIdLst>
  <p:notesMasterIdLst>
    <p:notesMasterId r:id="rId7"/>
  </p:notesMasterIdLst>
  <p:sldIdLst>
    <p:sldId id="331" r:id="rId4"/>
    <p:sldId id="351" r:id="rId5"/>
    <p:sldId id="352" r:id="rId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riana Bethune" initials="LB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2124"/>
    <a:srgbClr val="FED517"/>
    <a:srgbClr val="83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04" autoAdjust="0"/>
    <p:restoredTop sz="94151" autoAdjust="0"/>
  </p:normalViewPr>
  <p:slideViewPr>
    <p:cSldViewPr snapToGrid="0" snapToObjects="1">
      <p:cViewPr varScale="1">
        <p:scale>
          <a:sx n="71" d="100"/>
          <a:sy n="71" d="100"/>
        </p:scale>
        <p:origin x="54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r">
              <a:defRPr sz="1200"/>
            </a:lvl1pPr>
          </a:lstStyle>
          <a:p>
            <a:fld id="{F3F9AE1A-48BD-6942-B065-1AC57AE0C135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01" tIns="45501" rIns="91001" bIns="4550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001" tIns="45501" rIns="91001" bIns="45501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r">
              <a:defRPr sz="1200"/>
            </a:lvl1pPr>
          </a:lstStyle>
          <a:p>
            <a:fld id="{26CD0B48-D6CE-3C4A-A1B1-B985C1759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532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D0B48-D6CE-3C4A-A1B1-B985C175944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267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8400" y="1548000"/>
            <a:ext cx="6540602" cy="1470025"/>
          </a:xfrm>
        </p:spPr>
        <p:txBody>
          <a:bodyPr/>
          <a:lstStyle>
            <a:lvl1pPr>
              <a:defRPr>
                <a:solidFill>
                  <a:srgbClr val="D0212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8400" y="3141133"/>
            <a:ext cx="6540602" cy="846667"/>
          </a:xfrm>
        </p:spPr>
        <p:txBody>
          <a:bodyPr lIns="0" tIns="0" rIns="0" bIns="0" anchor="t"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31999" y="5832000"/>
            <a:ext cx="1800000" cy="900000"/>
          </a:xfrm>
        </p:spPr>
        <p:txBody>
          <a:bodyPr>
            <a:normAutofit/>
          </a:bodyPr>
          <a:lstStyle>
            <a:lvl1pPr algn="ctr">
              <a:buNone/>
              <a:defRPr sz="1000"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698500" y="3877733"/>
            <a:ext cx="6540500" cy="533400"/>
          </a:xfrm>
        </p:spPr>
        <p:txBody>
          <a:bodyPr lIns="0" tIns="0" rIns="0" bIns="0" anchor="b">
            <a:normAutofit/>
          </a:bodyPr>
          <a:lstStyle>
            <a:lvl1pPr>
              <a:buNone/>
              <a:defRPr sz="1400"/>
            </a:lvl1pPr>
          </a:lstStyle>
          <a:p>
            <a:r>
              <a:rPr lang="en-AU" dirty="0" smtClean="0"/>
              <a:t>Click to edit Master subtitle style</a:t>
            </a:r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2592000" y="5832000"/>
            <a:ext cx="1800000" cy="900000"/>
          </a:xfrm>
        </p:spPr>
        <p:txBody>
          <a:bodyPr>
            <a:normAutofit/>
          </a:bodyPr>
          <a:lstStyle>
            <a:lvl1pPr algn="ctr">
              <a:buNone/>
              <a:defRPr sz="1000"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8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4752000" y="5832000"/>
            <a:ext cx="1800000" cy="900000"/>
          </a:xfrm>
        </p:spPr>
        <p:txBody>
          <a:bodyPr>
            <a:normAutofit/>
          </a:bodyPr>
          <a:lstStyle>
            <a:lvl1pPr algn="ctr">
              <a:buNone/>
              <a:defRPr sz="1000"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9" name="Picture Placeholder 8"/>
          <p:cNvSpPr>
            <a:spLocks noGrp="1"/>
          </p:cNvSpPr>
          <p:nvPr>
            <p:ph type="pic" sz="quarter" idx="19"/>
          </p:nvPr>
        </p:nvSpPr>
        <p:spPr>
          <a:xfrm>
            <a:off x="6912000" y="5832000"/>
            <a:ext cx="1800000" cy="900000"/>
          </a:xfrm>
        </p:spPr>
        <p:txBody>
          <a:bodyPr>
            <a:normAutofit/>
          </a:bodyPr>
          <a:lstStyle>
            <a:lvl1pPr algn="ctr">
              <a:buNone/>
              <a:defRPr sz="1000"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6987921" y="4390405"/>
            <a:ext cx="1954381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Tw Cen MT"/>
                <a:ea typeface="+mn-ea"/>
                <a:cs typeface="Tw Cen MT"/>
              </a:rPr>
              <a:t>© BUSHFIRE AND NATURAL HAZARDS CRC 2015</a:t>
            </a:r>
            <a:endParaRPr kumimoji="0" lang="en-US" sz="700" b="0" i="0" u="none" strike="noStrike" kern="1200" cap="all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w Cen MT"/>
              <a:ea typeface="+mn-ea"/>
              <a:cs typeface="Tw Cen M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lIns="0" tIns="90000" rIns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359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468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267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8400" y="1548000"/>
            <a:ext cx="6540602" cy="1470025"/>
          </a:xfrm>
        </p:spPr>
        <p:txBody>
          <a:bodyPr/>
          <a:lstStyle>
            <a:lvl1pPr>
              <a:defRPr>
                <a:solidFill>
                  <a:srgbClr val="D02124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8400" y="3141133"/>
            <a:ext cx="6540602" cy="846667"/>
          </a:xfrm>
        </p:spPr>
        <p:txBody>
          <a:bodyPr lIns="0" tIns="0" rIns="0" bIns="0" anchor="t"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31999" y="5832000"/>
            <a:ext cx="1800000" cy="900000"/>
          </a:xfrm>
        </p:spPr>
        <p:txBody>
          <a:bodyPr>
            <a:normAutofit/>
          </a:bodyPr>
          <a:lstStyle>
            <a:lvl1pPr algn="ctr">
              <a:buNone/>
              <a:defRPr sz="1000"/>
            </a:lvl1pPr>
          </a:lstStyle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698500" y="3877733"/>
            <a:ext cx="6540500" cy="533400"/>
          </a:xfrm>
        </p:spPr>
        <p:txBody>
          <a:bodyPr lIns="0" tIns="0" rIns="0" bIns="0" anchor="b">
            <a:normAutofit/>
          </a:bodyPr>
          <a:lstStyle>
            <a:lvl1pPr>
              <a:buNone/>
              <a:defRPr sz="1400"/>
            </a:lvl1pPr>
          </a:lstStyle>
          <a:p>
            <a:r>
              <a:rPr lang="en-AU" dirty="0" smtClean="0"/>
              <a:t>Click to edit Master subtitle style</a:t>
            </a:r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2592000" y="5832000"/>
            <a:ext cx="1800000" cy="900000"/>
          </a:xfrm>
        </p:spPr>
        <p:txBody>
          <a:bodyPr>
            <a:normAutofit/>
          </a:bodyPr>
          <a:lstStyle>
            <a:lvl1pPr algn="ctr">
              <a:buNone/>
              <a:defRPr sz="1000"/>
            </a:lvl1pPr>
          </a:lstStyle>
          <a:p>
            <a:endParaRPr lang="en-US"/>
          </a:p>
        </p:txBody>
      </p:sp>
      <p:sp>
        <p:nvSpPr>
          <p:cNvPr id="18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4752000" y="5832000"/>
            <a:ext cx="1800000" cy="900000"/>
          </a:xfrm>
        </p:spPr>
        <p:txBody>
          <a:bodyPr>
            <a:normAutofit/>
          </a:bodyPr>
          <a:lstStyle>
            <a:lvl1pPr algn="ctr">
              <a:buNone/>
              <a:defRPr sz="1000"/>
            </a:lvl1pPr>
          </a:lstStyle>
          <a:p>
            <a:endParaRPr lang="en-US"/>
          </a:p>
        </p:txBody>
      </p:sp>
      <p:sp>
        <p:nvSpPr>
          <p:cNvPr id="19" name="Picture Placeholder 8"/>
          <p:cNvSpPr>
            <a:spLocks noGrp="1"/>
          </p:cNvSpPr>
          <p:nvPr>
            <p:ph type="pic" sz="quarter" idx="19"/>
          </p:nvPr>
        </p:nvSpPr>
        <p:spPr>
          <a:xfrm>
            <a:off x="6912000" y="5832000"/>
            <a:ext cx="1800000" cy="900000"/>
          </a:xfrm>
        </p:spPr>
        <p:txBody>
          <a:bodyPr>
            <a:normAutofit/>
          </a:bodyPr>
          <a:lstStyle>
            <a:lvl1pPr algn="ctr">
              <a:buNone/>
              <a:defRPr sz="10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22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350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335087"/>
          </a:xfrm>
        </p:spPr>
        <p:txBody>
          <a:bodyPr lIns="0" tIns="0" bIns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21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046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107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531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385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639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144800"/>
            <a:ext cx="9144000" cy="4572000"/>
          </a:xfrm>
          <a:prstGeom prst="rect">
            <a:avLst/>
          </a:prstGeom>
          <a:solidFill>
            <a:srgbClr val="FED51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400" y="1417638"/>
            <a:ext cx="7740000" cy="893763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401" y="2311401"/>
            <a:ext cx="7740000" cy="3107266"/>
          </a:xfrm>
          <a:prstGeom prst="rect">
            <a:avLst/>
          </a:prstGeom>
        </p:spPr>
        <p:txBody>
          <a:bodyPr vert="horz" lIns="91440" tIns="0" rIns="9144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  <a:cs typeface="Century Gothic"/>
              </a:defRPr>
            </a:lvl1pPr>
          </a:lstStyle>
          <a:p>
            <a:endParaRPr lang="en-US" dirty="0"/>
          </a:p>
        </p:txBody>
      </p:sp>
      <p:pic>
        <p:nvPicPr>
          <p:cNvPr id="10" name="Picture 9" descr="BNHCRC-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400" y="216000"/>
            <a:ext cx="2252472" cy="6918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2800" b="1" kern="1200" cap="all">
          <a:solidFill>
            <a:srgbClr val="D02124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144800"/>
            <a:ext cx="9144000" cy="4572000"/>
          </a:xfrm>
          <a:prstGeom prst="rect">
            <a:avLst/>
          </a:prstGeom>
          <a:solidFill>
            <a:srgbClr val="FED51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400" y="1417638"/>
            <a:ext cx="7740000" cy="893763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401" y="2311401"/>
            <a:ext cx="7740000" cy="3107266"/>
          </a:xfrm>
          <a:prstGeom prst="rect">
            <a:avLst/>
          </a:prstGeom>
        </p:spPr>
        <p:txBody>
          <a:bodyPr vert="horz" lIns="91440" tIns="0" rIns="91440" bIns="0" rtlCol="0">
            <a:normAutofit/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  <a:cs typeface="Century Gothic"/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9" descr="BNHCRC-log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8400" y="216000"/>
            <a:ext cx="2252472" cy="69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732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2800" b="1" kern="1200" cap="all">
          <a:solidFill>
            <a:srgbClr val="D02124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NHCRC-footer.jpg"/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284976"/>
            <a:ext cx="9144000" cy="573024"/>
          </a:xfrm>
          <a:prstGeom prst="rect">
            <a:avLst/>
          </a:prstGeom>
        </p:spPr>
      </p:pic>
      <p:pic>
        <p:nvPicPr>
          <p:cNvPr id="7" name="Picture 6" descr="BNHCRC-background.png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28802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400" y="457200"/>
            <a:ext cx="7416000" cy="948267"/>
          </a:xfrm>
          <a:prstGeom prst="rect">
            <a:avLst/>
          </a:prstGeom>
        </p:spPr>
        <p:txBody>
          <a:bodyPr vert="horz" lIns="0" tIns="0" rIns="91440" bIns="0" rtlCol="0" anchor="t">
            <a:normAutofit/>
          </a:bodyPr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400" y="1600201"/>
            <a:ext cx="7416000" cy="42418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Tw Cen MT"/>
                <a:cs typeface="Tw Cen MT"/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199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</p:sldLayoutIdLst>
  <p:txStyles>
    <p:titleStyle>
      <a:lvl1pPr algn="l" defTabSz="457200" rtl="0" eaLnBrk="1" latinLnBrk="0" hangingPunct="1">
        <a:spcBef>
          <a:spcPct val="0"/>
        </a:spcBef>
        <a:buNone/>
        <a:defRPr sz="2800" b="1" kern="1200" cap="all">
          <a:solidFill>
            <a:srgbClr val="D02124"/>
          </a:solidFill>
          <a:latin typeface="Century Gothic"/>
          <a:ea typeface="+mj-ea"/>
          <a:cs typeface="Century Gothic"/>
        </a:defRPr>
      </a:lvl1pPr>
    </p:titleStyle>
    <p:bodyStyle>
      <a:lvl1pPr marL="360000" indent="-360000" algn="l" defTabSz="457200" rtl="0" eaLnBrk="1" latinLnBrk="0" hangingPunct="1">
        <a:spcBef>
          <a:spcPct val="20000"/>
        </a:spcBef>
        <a:buFont typeface="+mj-lt"/>
        <a:buAutoNum type="arabicParenR"/>
        <a:defRPr sz="2400" b="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20000" indent="-360000" algn="l" defTabSz="457200" rtl="0" eaLnBrk="1" latinLnBrk="0" hangingPunct="1">
        <a:spcBef>
          <a:spcPct val="20000"/>
        </a:spcBef>
        <a:buFont typeface="+mj-lt"/>
        <a:buAutoNum type="alphaLcParenR"/>
        <a:defRPr sz="1800" b="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990000" indent="-270000" algn="l" defTabSz="457200" rtl="0" eaLnBrk="1" latinLnBrk="0" hangingPunct="1">
        <a:spcBef>
          <a:spcPct val="20000"/>
        </a:spcBef>
        <a:buFont typeface="Arial"/>
        <a:buChar char="•"/>
        <a:defRPr sz="1600" b="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260000" indent="-270000" algn="l" defTabSz="457200" rtl="0" eaLnBrk="1" latinLnBrk="0" hangingPunct="1">
        <a:spcBef>
          <a:spcPct val="20000"/>
        </a:spcBef>
        <a:buFont typeface="Lucida Grande"/>
        <a:buChar char="-"/>
        <a:defRPr sz="1600" b="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1530000" indent="-270000" algn="l" defTabSz="457200" rtl="0" eaLnBrk="1" latinLnBrk="0" hangingPunct="1">
        <a:spcBef>
          <a:spcPct val="20000"/>
        </a:spcBef>
        <a:buFont typeface="Arial"/>
        <a:buChar char="»"/>
        <a:defRPr sz="1600" b="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36"/>
          <p:cNvSpPr>
            <a:spLocks noGrp="1"/>
          </p:cNvSpPr>
          <p:nvPr>
            <p:ph type="ctrTitle"/>
          </p:nvPr>
        </p:nvSpPr>
        <p:spPr>
          <a:xfrm>
            <a:off x="698400" y="1548000"/>
            <a:ext cx="4946044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Research Utilisation Roadmaps</a:t>
            </a:r>
            <a:endParaRPr lang="en-US" sz="2000" b="0" cap="none" dirty="0">
              <a:solidFill>
                <a:schemeClr val="tx1"/>
              </a:solidFill>
            </a:endParaRPr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6"/>
          </p:nvPr>
        </p:nvSpPr>
        <p:spPr>
          <a:xfrm>
            <a:off x="698500" y="3381375"/>
            <a:ext cx="4945944" cy="698161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endParaRPr lang="en-US" sz="1050" dirty="0"/>
          </a:p>
        </p:txBody>
      </p:sp>
      <p:pic>
        <p:nvPicPr>
          <p:cNvPr id="44" name="Picture 43" descr="BNHCRC-strip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572000"/>
            <a:ext cx="9144000" cy="1143000"/>
          </a:xfrm>
          <a:prstGeom prst="rect">
            <a:avLst/>
          </a:prstGeom>
        </p:spPr>
      </p:pic>
      <p:pic>
        <p:nvPicPr>
          <p:cNvPr id="68" name="Picture 67" descr="BNHCRC-symbol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400000">
            <a:off x="5064071" y="1236907"/>
            <a:ext cx="4238274" cy="3870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272" y="5917906"/>
            <a:ext cx="4300728" cy="716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25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79" y="513433"/>
            <a:ext cx="8182841" cy="2587336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1350"/>
              </a:spcAft>
            </a:pPr>
            <a:r>
              <a:rPr lang="en-AU" sz="3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Utilisation </a:t>
            </a:r>
            <a:r>
              <a:rPr lang="en-AU" sz="3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Roadmap</a:t>
            </a:r>
            <a:r>
              <a:rPr lang="en-AU" sz="2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2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AU" sz="2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2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AU" sz="2025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Cluster Name:</a:t>
            </a:r>
            <a:r>
              <a:rPr lang="en-AU" sz="202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202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AU" sz="2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2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AU" sz="165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Name:</a:t>
            </a:r>
            <a:r>
              <a:rPr lang="en-AU" sz="2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2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914" y="3402106"/>
            <a:ext cx="8350758" cy="2877671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AU" sz="1350" dirty="0" smtClean="0">
                <a:solidFill>
                  <a:srgbClr val="FF0000"/>
                </a:solidFill>
              </a:rPr>
              <a:t>Utilisation descriptor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AU" sz="1350" dirty="0" smtClean="0">
                <a:solidFill>
                  <a:srgbClr val="FF0000"/>
                </a:solidFill>
              </a:rPr>
              <a:t>What need is being addressed?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AU" sz="1350" dirty="0" smtClean="0">
                <a:solidFill>
                  <a:srgbClr val="FF0000"/>
                </a:solidFill>
              </a:rPr>
              <a:t>What is the utilisation product?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AU" sz="1350" dirty="0" smtClean="0">
                <a:solidFill>
                  <a:srgbClr val="FF0000"/>
                </a:solidFill>
              </a:rPr>
              <a:t>What difference will this utilisation make?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AU" sz="1350" dirty="0" smtClean="0">
                <a:solidFill>
                  <a:srgbClr val="FF0000"/>
                </a:solidFill>
              </a:rPr>
              <a:t>Who wants it?</a:t>
            </a:r>
            <a:endParaRPr lang="en-A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99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874" y="201880"/>
            <a:ext cx="3117896" cy="810647"/>
          </a:xfrm>
        </p:spPr>
        <p:txBody>
          <a:bodyPr>
            <a:normAutofit/>
          </a:bodyPr>
          <a:lstStyle/>
          <a:p>
            <a:r>
              <a:rPr lang="en-AU" sz="1600" dirty="0" smtClean="0">
                <a:solidFill>
                  <a:schemeClr val="accent1"/>
                </a:solidFill>
              </a:rPr>
              <a:t>Utilisation Title:</a:t>
            </a:r>
            <a:endParaRPr lang="en-AU" sz="1600" dirty="0">
              <a:solidFill>
                <a:schemeClr val="accent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87770" y="6487122"/>
            <a:ext cx="2171625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000" dirty="0"/>
              <a:t>Version 0.1 - March 6 2016</a:t>
            </a:r>
          </a:p>
        </p:txBody>
      </p:sp>
      <p:sp>
        <p:nvSpPr>
          <p:cNvPr id="22" name="Right Arrow 21"/>
          <p:cNvSpPr/>
          <p:nvPr/>
        </p:nvSpPr>
        <p:spPr>
          <a:xfrm>
            <a:off x="472313" y="6020791"/>
            <a:ext cx="6330536" cy="296883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000"/>
          </a:p>
        </p:txBody>
      </p:sp>
      <p:sp>
        <p:nvSpPr>
          <p:cNvPr id="23" name="TextBox 22"/>
          <p:cNvSpPr txBox="1"/>
          <p:nvPr/>
        </p:nvSpPr>
        <p:spPr>
          <a:xfrm>
            <a:off x="412735" y="6047620"/>
            <a:ext cx="490610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1000" dirty="0">
                <a:solidFill>
                  <a:schemeClr val="bg1"/>
                </a:solidFill>
              </a:rPr>
              <a:t>2015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471080" y="6047620"/>
            <a:ext cx="490610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1000" dirty="0">
                <a:solidFill>
                  <a:schemeClr val="bg1"/>
                </a:solidFill>
              </a:rPr>
              <a:t>2016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529425" y="6047620"/>
            <a:ext cx="490610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1000" dirty="0">
                <a:solidFill>
                  <a:schemeClr val="bg1"/>
                </a:solidFill>
              </a:rPr>
              <a:t>2017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646116" y="6047620"/>
            <a:ext cx="490610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1000" dirty="0">
                <a:solidFill>
                  <a:schemeClr val="bg1"/>
                </a:solidFill>
              </a:rPr>
              <a:t>2019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587770" y="6047620"/>
            <a:ext cx="490610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1000" dirty="0">
                <a:solidFill>
                  <a:schemeClr val="bg1"/>
                </a:solidFill>
              </a:rPr>
              <a:t>2018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704461" y="6047620"/>
            <a:ext cx="490610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1000" dirty="0">
                <a:solidFill>
                  <a:schemeClr val="bg1"/>
                </a:solidFill>
              </a:rPr>
              <a:t>2020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587770" y="181530"/>
            <a:ext cx="5457885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sz="1000" i="1" dirty="0" smtClean="0">
                <a:solidFill>
                  <a:schemeClr val="accent1"/>
                </a:solidFill>
              </a:rPr>
              <a:t>(</a:t>
            </a:r>
            <a:r>
              <a:rPr lang="en-AU" sz="1000" i="1" dirty="0" smtClean="0">
                <a:solidFill>
                  <a:schemeClr val="accent1"/>
                </a:solidFill>
              </a:rPr>
              <a:t>WHAT is it</a:t>
            </a:r>
            <a:r>
              <a:rPr lang="en-AU" sz="1000" i="1" dirty="0" smtClean="0">
                <a:solidFill>
                  <a:schemeClr val="accent1"/>
                </a:solidFill>
              </a:rPr>
              <a:t>)</a:t>
            </a:r>
          </a:p>
          <a:p>
            <a:r>
              <a:rPr lang="en-AU" sz="1000" i="1" dirty="0" smtClean="0">
                <a:solidFill>
                  <a:schemeClr val="accent1"/>
                </a:solidFill>
              </a:rPr>
              <a:t>(</a:t>
            </a:r>
            <a:r>
              <a:rPr lang="en-AU" sz="1000" i="1" dirty="0" smtClean="0">
                <a:solidFill>
                  <a:schemeClr val="accent1"/>
                </a:solidFill>
              </a:rPr>
              <a:t>WHO is it for</a:t>
            </a:r>
            <a:r>
              <a:rPr lang="en-AU" sz="1000" i="1" dirty="0" smtClean="0">
                <a:solidFill>
                  <a:schemeClr val="accent1"/>
                </a:solidFill>
              </a:rPr>
              <a:t>)</a:t>
            </a:r>
          </a:p>
          <a:p>
            <a:r>
              <a:rPr lang="en-AU" sz="1000" i="1" dirty="0" smtClean="0">
                <a:solidFill>
                  <a:schemeClr val="accent1"/>
                </a:solidFill>
              </a:rPr>
              <a:t>(</a:t>
            </a:r>
            <a:r>
              <a:rPr lang="en-AU" sz="1000" i="1" dirty="0" smtClean="0">
                <a:solidFill>
                  <a:schemeClr val="accent1"/>
                </a:solidFill>
              </a:rPr>
              <a:t>Why will it matter</a:t>
            </a:r>
            <a:r>
              <a:rPr lang="en-AU" sz="1000" i="1" dirty="0" smtClean="0">
                <a:solidFill>
                  <a:schemeClr val="accent1"/>
                </a:solidFill>
              </a:rPr>
              <a:t>)</a:t>
            </a:r>
            <a:endParaRPr lang="en-AU" sz="1000" i="1" dirty="0" smtClean="0"/>
          </a:p>
        </p:txBody>
      </p:sp>
      <p:sp>
        <p:nvSpPr>
          <p:cNvPr id="36" name="Rectangle 35"/>
          <p:cNvSpPr/>
          <p:nvPr/>
        </p:nvSpPr>
        <p:spPr>
          <a:xfrm>
            <a:off x="466948" y="1070588"/>
            <a:ext cx="6313041" cy="1588241"/>
          </a:xfrm>
          <a:prstGeom prst="rect">
            <a:avLst/>
          </a:prstGeom>
          <a:noFill/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Key Research Milestones </a:t>
            </a:r>
            <a:r>
              <a:rPr lang="en-AU" sz="1400" i="1" dirty="0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(activities already part of project research plans)</a:t>
            </a:r>
            <a:endParaRPr lang="en-AU" sz="1400" i="1" dirty="0">
              <a:ln w="0"/>
              <a:solidFill>
                <a:schemeClr val="accent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66948" y="4401389"/>
            <a:ext cx="6313041" cy="1593442"/>
          </a:xfrm>
          <a:prstGeom prst="rect">
            <a:avLst/>
          </a:prstGeom>
          <a:noFill/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Key Utilisation Milestones </a:t>
            </a:r>
            <a:r>
              <a:rPr lang="en-AU" sz="1400" i="1" dirty="0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(the key outputs of utilisation specific activities and when they should be completed)</a:t>
            </a:r>
            <a:endParaRPr lang="en-AU" sz="1400" i="1" dirty="0">
              <a:ln w="0"/>
              <a:solidFill>
                <a:schemeClr val="accent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66948" y="2658830"/>
            <a:ext cx="6313041" cy="1742558"/>
          </a:xfrm>
          <a:prstGeom prst="rect">
            <a:avLst/>
          </a:prstGeom>
          <a:noFill/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AU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Key Utilisation Activities </a:t>
            </a:r>
            <a:r>
              <a:rPr lang="en-AU" sz="1400" i="1" dirty="0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(some activities already part of current plans, plus identification of other necessary activities for successful utilisation)</a:t>
            </a:r>
            <a:endParaRPr lang="en-AU" sz="1400" i="1" dirty="0">
              <a:ln w="0"/>
              <a:solidFill>
                <a:schemeClr val="accent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004262"/>
              </p:ext>
            </p:extLst>
          </p:nvPr>
        </p:nvGraphicFramePr>
        <p:xfrm>
          <a:off x="6790372" y="960554"/>
          <a:ext cx="2353628" cy="5923897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353628"/>
              </a:tblGrid>
              <a:tr h="235701">
                <a:tc>
                  <a:txBody>
                    <a:bodyPr/>
                    <a:lstStyle/>
                    <a:p>
                      <a:endParaRPr lang="en-AU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2268">
                <a:tc>
                  <a:txBody>
                    <a:bodyPr/>
                    <a:lstStyle/>
                    <a:p>
                      <a:r>
                        <a:rPr lang="en-AU" sz="1000" b="1" dirty="0" smtClean="0">
                          <a:solidFill>
                            <a:srgbClr val="FF0000"/>
                          </a:solidFill>
                        </a:rPr>
                        <a:t>Who is doing it?</a:t>
                      </a:r>
                      <a:r>
                        <a:rPr lang="en-AU" sz="1000" b="1" i="1" dirty="0" smtClean="0">
                          <a:solidFill>
                            <a:schemeClr val="accent1"/>
                          </a:solidFill>
                        </a:rPr>
                        <a:t> (Researchers and End Users</a:t>
                      </a:r>
                      <a:r>
                        <a:rPr lang="en-AU" sz="1000" b="1" i="1" dirty="0" smtClean="0">
                          <a:solidFill>
                            <a:schemeClr val="accent1"/>
                          </a:solidFill>
                        </a:rPr>
                        <a:t>)</a:t>
                      </a:r>
                      <a:endParaRPr lang="en-AU" sz="1000" b="1" i="1" dirty="0" smtClean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61522">
                <a:tc>
                  <a:txBody>
                    <a:bodyPr/>
                    <a:lstStyle/>
                    <a:p>
                      <a:r>
                        <a:rPr lang="en-AU" sz="1000" b="1" dirty="0" smtClean="0">
                          <a:solidFill>
                            <a:srgbClr val="FF0000"/>
                          </a:solidFill>
                        </a:rPr>
                        <a:t>Who needs to be involved?</a:t>
                      </a:r>
                      <a:r>
                        <a:rPr lang="en-AU" sz="1000" b="1" i="1" dirty="0" smtClean="0">
                          <a:solidFill>
                            <a:schemeClr val="accent1"/>
                          </a:solidFill>
                        </a:rPr>
                        <a:t> (Includes stakeholders who need to be part of the process, even if they are not formal partners of the BNHCRC</a:t>
                      </a:r>
                      <a:r>
                        <a:rPr lang="en-AU" sz="1000" b="1" i="1" dirty="0" smtClean="0">
                          <a:solidFill>
                            <a:schemeClr val="accent1"/>
                          </a:solidFill>
                        </a:rPr>
                        <a:t>)</a:t>
                      </a:r>
                      <a:endParaRPr lang="en-AU" sz="1000" b="1" i="1" dirty="0" smtClean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19582">
                <a:tc>
                  <a:txBody>
                    <a:bodyPr/>
                    <a:lstStyle/>
                    <a:p>
                      <a:r>
                        <a:rPr lang="en-AU" sz="1000" b="1" dirty="0" smtClean="0">
                          <a:solidFill>
                            <a:srgbClr val="FF0000"/>
                          </a:solidFill>
                        </a:rPr>
                        <a:t>What are the key challenges? </a:t>
                      </a:r>
                      <a:r>
                        <a:rPr lang="en-AU" sz="1000" b="1" i="1" dirty="0" smtClean="0">
                          <a:solidFill>
                            <a:schemeClr val="accent1"/>
                          </a:solidFill>
                        </a:rPr>
                        <a:t>(What are the challenges to be overcome if the product is to be successfully deployed</a:t>
                      </a:r>
                      <a:r>
                        <a:rPr lang="en-AU" sz="1000" b="1" i="1" dirty="0" smtClean="0">
                          <a:solidFill>
                            <a:schemeClr val="accent1"/>
                          </a:solidFill>
                        </a:rPr>
                        <a:t>)</a:t>
                      </a:r>
                      <a:endParaRPr lang="en-AU" sz="1000" b="1" i="1" dirty="0" smtClean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19582">
                <a:tc>
                  <a:txBody>
                    <a:bodyPr/>
                    <a:lstStyle/>
                    <a:p>
                      <a:r>
                        <a:rPr lang="en-AU" sz="1000" b="1" dirty="0" smtClean="0">
                          <a:solidFill>
                            <a:srgbClr val="FF0000"/>
                          </a:solidFill>
                        </a:rPr>
                        <a:t>What are the key opportunities?</a:t>
                      </a:r>
                      <a:r>
                        <a:rPr lang="en-AU" sz="1000" b="1" i="1" dirty="0" smtClean="0">
                          <a:solidFill>
                            <a:schemeClr val="accent1"/>
                          </a:solidFill>
                        </a:rPr>
                        <a:t> (Are there other opportunities outside the normal sphere of influence</a:t>
                      </a:r>
                      <a:r>
                        <a:rPr lang="en-AU" sz="1000" b="1" i="1" dirty="0" smtClean="0">
                          <a:solidFill>
                            <a:schemeClr val="accent1"/>
                          </a:solidFill>
                        </a:rPr>
                        <a:t>?)</a:t>
                      </a:r>
                      <a:endParaRPr lang="en-AU" sz="1000" b="1" i="1" dirty="0" smtClean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0328">
                <a:tc>
                  <a:txBody>
                    <a:bodyPr/>
                    <a:lstStyle/>
                    <a:p>
                      <a:r>
                        <a:rPr lang="en-AU" sz="1000" b="1" dirty="0" smtClean="0">
                          <a:solidFill>
                            <a:srgbClr val="FF0000"/>
                          </a:solidFill>
                        </a:rPr>
                        <a:t>What will it cost?</a:t>
                      </a:r>
                    </a:p>
                    <a:p>
                      <a:pPr marL="285744" indent="-285744" algn="l" defTabSz="457200" rtl="0" eaLnBrk="1" latinLnBrk="0" hangingPunct="1">
                        <a:buFontTx/>
                        <a:buChar char="-"/>
                      </a:pPr>
                      <a:r>
                        <a:rPr lang="en-AU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TBA</a:t>
                      </a:r>
                    </a:p>
                    <a:p>
                      <a:pPr marL="285744" indent="-285744" algn="l" defTabSz="457200" rtl="0" eaLnBrk="1" latinLnBrk="0" hangingPunct="1">
                        <a:buFontTx/>
                        <a:buChar char="-"/>
                      </a:pPr>
                      <a:endParaRPr lang="en-AU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8463">
                <a:tc>
                  <a:txBody>
                    <a:bodyPr/>
                    <a:lstStyle/>
                    <a:p>
                      <a:endParaRPr lang="en-AU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92" y="2820004"/>
            <a:ext cx="369332" cy="137095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AU" sz="1200" dirty="0" smtClean="0">
                <a:solidFill>
                  <a:srgbClr val="FF0000"/>
                </a:solidFill>
              </a:rPr>
              <a:t>How will it be done?</a:t>
            </a:r>
            <a:endParaRPr lang="en-AU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84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rman Brooks &amp; Owen Sydney RAF">
  <a:themeElements>
    <a:clrScheme name="Hazard CRC">
      <a:dk1>
        <a:sysClr val="windowText" lastClr="000000"/>
      </a:dk1>
      <a:lt1>
        <a:srgbClr val="FFFFFF"/>
      </a:lt1>
      <a:dk2>
        <a:srgbClr val="FED517"/>
      </a:dk2>
      <a:lt2>
        <a:srgbClr val="EEECE1"/>
      </a:lt2>
      <a:accent1>
        <a:srgbClr val="D02124"/>
      </a:accent1>
      <a:accent2>
        <a:srgbClr val="E37422"/>
      </a:accent2>
      <a:accent3>
        <a:srgbClr val="FED517"/>
      </a:accent3>
      <a:accent4>
        <a:srgbClr val="777877"/>
      </a:accent4>
      <a:accent5>
        <a:srgbClr val="4BACC6"/>
      </a:accent5>
      <a:accent6>
        <a:srgbClr val="F79646"/>
      </a:accent6>
      <a:hlink>
        <a:srgbClr val="3C3C3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NHCRC-Slide01" id="{A83E2FAD-B217-4A21-8F67-1AC39ACB2961}" vid="{1FE8859A-07B1-423E-97A8-0AAA2CF54858}"/>
    </a:ext>
  </a:extLst>
</a:theme>
</file>

<file path=ppt/theme/theme2.xml><?xml version="1.0" encoding="utf-8"?>
<a:theme xmlns:a="http://schemas.openxmlformats.org/drawingml/2006/main" name="Office Theme">
  <a:themeElements>
    <a:clrScheme name="Hazard CRC">
      <a:dk1>
        <a:sysClr val="windowText" lastClr="000000"/>
      </a:dk1>
      <a:lt1>
        <a:srgbClr val="FFFFFF"/>
      </a:lt1>
      <a:dk2>
        <a:srgbClr val="FED517"/>
      </a:dk2>
      <a:lt2>
        <a:srgbClr val="EEECE1"/>
      </a:lt2>
      <a:accent1>
        <a:srgbClr val="D02124"/>
      </a:accent1>
      <a:accent2>
        <a:srgbClr val="E37422"/>
      </a:accent2>
      <a:accent3>
        <a:srgbClr val="FED517"/>
      </a:accent3>
      <a:accent4>
        <a:srgbClr val="777877"/>
      </a:accent4>
      <a:accent5>
        <a:srgbClr val="4BACC6"/>
      </a:accent5>
      <a:accent6>
        <a:srgbClr val="F79646"/>
      </a:accent6>
      <a:hlink>
        <a:srgbClr val="3C3C3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Bearman Brooks &amp; Owen Sydney RAF</Template>
  <TotalTime>1505</TotalTime>
  <Words>208</Words>
  <Application>Microsoft Office PowerPoint</Application>
  <PresentationFormat>On-screen Show (4:3)</PresentationFormat>
  <Paragraphs>29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Century Gothic</vt:lpstr>
      <vt:lpstr>Lucida Grande</vt:lpstr>
      <vt:lpstr>Times New Roman</vt:lpstr>
      <vt:lpstr>Tw Cen MT</vt:lpstr>
      <vt:lpstr>Bearman Brooks &amp; Owen Sydney RAF</vt:lpstr>
      <vt:lpstr>Office Theme</vt:lpstr>
      <vt:lpstr>1_Office Theme</vt:lpstr>
      <vt:lpstr>Research Utilisation Roadmaps</vt:lpstr>
      <vt:lpstr>Utilisation Roadmap  Cluster Name:  Project Name: </vt:lpstr>
      <vt:lpstr>Utilisation Title:</vt:lpstr>
    </vt:vector>
  </TitlesOfParts>
  <Company>IT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Making, Team Monitoring &amp; Organizational Performance</dc:title>
  <dc:creator>Christine Owen</dc:creator>
  <cp:lastModifiedBy>Matthew Hayne</cp:lastModifiedBy>
  <cp:revision>139</cp:revision>
  <cp:lastPrinted>2016-03-22T04:37:45Z</cp:lastPrinted>
  <dcterms:created xsi:type="dcterms:W3CDTF">2015-04-02T00:47:45Z</dcterms:created>
  <dcterms:modified xsi:type="dcterms:W3CDTF">2016-04-19T07:23:09Z</dcterms:modified>
</cp:coreProperties>
</file>