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6" r:id="rId2"/>
  </p:sldIdLst>
  <p:sldSz cx="7562850" cy="10688638"/>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366">
          <p15:clr>
            <a:srgbClr val="A4A3A4"/>
          </p15:clr>
        </p15:guide>
        <p15:guide id="2" pos="2382">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ndra Barber" initials="SB" lastIdx="4" clrIdx="0"/>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059" autoAdjust="0"/>
    <p:restoredTop sz="94690"/>
  </p:normalViewPr>
  <p:slideViewPr>
    <p:cSldViewPr snapToGrid="0" snapToObjects="1" showGuides="1">
      <p:cViewPr varScale="1">
        <p:scale>
          <a:sx n="45" d="100"/>
          <a:sy n="45" d="100"/>
        </p:scale>
        <p:origin x="2490" y="54"/>
      </p:cViewPr>
      <p:guideLst>
        <p:guide orient="horz" pos="3366"/>
        <p:guide pos="238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CB9B8E8-943C-6745-9AD6-014C8A5BA794}" type="datetimeFigureOut">
              <a:rPr lang="en-US" smtClean="0"/>
              <a:pPr/>
              <a:t>12/6/2017</a:t>
            </a:fld>
            <a:endParaRPr lang="en-US" dirty="0"/>
          </a:p>
        </p:txBody>
      </p:sp>
      <p:sp>
        <p:nvSpPr>
          <p:cNvPr id="4" name="Slide Image Placeholder 3"/>
          <p:cNvSpPr>
            <a:spLocks noGrp="1" noRot="1" noChangeAspect="1"/>
          </p:cNvSpPr>
          <p:nvPr>
            <p:ph type="sldImg" idx="2"/>
          </p:nvPr>
        </p:nvSpPr>
        <p:spPr>
          <a:xfrm>
            <a:off x="2082800" y="744538"/>
            <a:ext cx="2632075" cy="3722687"/>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DB431577-CDA2-9A46-AA16-4C14099DD48F}" type="slidenum">
              <a:rPr lang="en-US" smtClean="0"/>
              <a:pPr/>
              <a:t>‹#›</a:t>
            </a:fld>
            <a:endParaRPr lang="en-US" dirty="0"/>
          </a:p>
        </p:txBody>
      </p:sp>
    </p:spTree>
    <p:extLst>
      <p:ext uri="{BB962C8B-B14F-4D97-AF65-F5344CB8AC3E}">
        <p14:creationId xmlns:p14="http://schemas.microsoft.com/office/powerpoint/2010/main" val="31402706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DB431577-CDA2-9A46-AA16-4C14099DD48F}" type="slidenum">
              <a:rPr lang="en-US" smtClean="0"/>
              <a:pPr/>
              <a:t>1</a:t>
            </a:fld>
            <a:endParaRPr lang="en-US" dirty="0"/>
          </a:p>
        </p:txBody>
      </p:sp>
    </p:spTree>
    <p:extLst>
      <p:ext uri="{BB962C8B-B14F-4D97-AF65-F5344CB8AC3E}">
        <p14:creationId xmlns:p14="http://schemas.microsoft.com/office/powerpoint/2010/main" val="5515490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67214" y="3320407"/>
            <a:ext cx="6428423" cy="2291129"/>
          </a:xfrm>
        </p:spPr>
        <p:txBody>
          <a:bodyPr/>
          <a:lstStyle/>
          <a:p>
            <a:r>
              <a:rPr lang="en-US" smtClean="0"/>
              <a:t>Click to edit Master title style</a:t>
            </a:r>
            <a:endParaRPr lang="en-US"/>
          </a:p>
        </p:txBody>
      </p:sp>
      <p:sp>
        <p:nvSpPr>
          <p:cNvPr id="3" name="Subtitle 2"/>
          <p:cNvSpPr>
            <a:spLocks noGrp="1"/>
          </p:cNvSpPr>
          <p:nvPr>
            <p:ph type="subTitle" idx="1"/>
          </p:nvPr>
        </p:nvSpPr>
        <p:spPr>
          <a:xfrm>
            <a:off x="1134428" y="6056895"/>
            <a:ext cx="5293995" cy="2731541"/>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5420043" y="9906785"/>
            <a:ext cx="1764665" cy="569071"/>
          </a:xfrm>
          <a:prstGeom prst="rect">
            <a:avLst/>
          </a:prstGeom>
        </p:spPr>
        <p:txBody>
          <a:bodyPr/>
          <a:lstStyle/>
          <a:p>
            <a:fld id="{A664DBF8-869D-CF45-97F1-4086B53BFC18}"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5420043" y="9906785"/>
            <a:ext cx="1764665" cy="569071"/>
          </a:xfrm>
          <a:prstGeom prst="rect">
            <a:avLst/>
          </a:prstGeom>
        </p:spPr>
        <p:txBody>
          <a:bodyPr/>
          <a:lstStyle/>
          <a:p>
            <a:fld id="{A664DBF8-869D-CF45-97F1-4086B53BFC18}"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78142" y="2494016"/>
            <a:ext cx="3340259" cy="70540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844449" y="2494016"/>
            <a:ext cx="3340259" cy="705400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5420043" y="9906785"/>
            <a:ext cx="1764665" cy="569071"/>
          </a:xfrm>
          <a:prstGeom prst="rect">
            <a:avLst/>
          </a:prstGeom>
        </p:spPr>
        <p:txBody>
          <a:bodyPr/>
          <a:lstStyle/>
          <a:p>
            <a:fld id="{A664DBF8-869D-CF45-97F1-4086B53BFC18}"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378143" y="2392573"/>
            <a:ext cx="3341572" cy="9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78143" y="3389684"/>
            <a:ext cx="3341572" cy="6158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3841823" y="2392573"/>
            <a:ext cx="3342885" cy="9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841823" y="3389684"/>
            <a:ext cx="3342885" cy="615833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5420043" y="9906785"/>
            <a:ext cx="1764665" cy="569071"/>
          </a:xfrm>
          <a:prstGeom prst="rect">
            <a:avLst/>
          </a:prstGeom>
        </p:spPr>
        <p:txBody>
          <a:bodyPr/>
          <a:lstStyle/>
          <a:p>
            <a:fld id="{A664DBF8-869D-CF45-97F1-4086B53BFC18}"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028" name="Picture 4" descr="BNHCRC 2015 Poster QR code qrcode design"/>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115049" y="9681564"/>
            <a:ext cx="1262063" cy="784420"/>
          </a:xfrm>
          <a:prstGeom prst="rect">
            <a:avLst/>
          </a:prstGeom>
          <a:noFill/>
          <a:extLst>
            <a:ext uri="{909E8E84-426E-40DD-AFC4-6F175D3DCCD1}">
              <a14:hiddenFill xmlns:a14="http://schemas.microsoft.com/office/drawing/2010/main">
                <a:solidFill>
                  <a:srgbClr val="FFFFFF"/>
                </a:solidFill>
              </a14:hiddenFill>
            </a:ext>
          </a:extLst>
        </p:spPr>
      </p:pic>
      <p:sp>
        <p:nvSpPr>
          <p:cNvPr id="12" name="Picture Placeholder 2"/>
          <p:cNvSpPr>
            <a:spLocks noGrp="1"/>
          </p:cNvSpPr>
          <p:nvPr>
            <p:ph type="pic" idx="15"/>
          </p:nvPr>
        </p:nvSpPr>
        <p:spPr>
          <a:xfrm>
            <a:off x="4893868" y="9681564"/>
            <a:ext cx="840182" cy="794436"/>
          </a:xfrm>
        </p:spPr>
        <p:txBody>
          <a:bodyPr anchor="ctr">
            <a:normAutofit/>
          </a:bodyP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3" name="Picture Placeholder 2"/>
          <p:cNvSpPr>
            <a:spLocks noGrp="1"/>
          </p:cNvSpPr>
          <p:nvPr>
            <p:ph type="pic" idx="16"/>
          </p:nvPr>
        </p:nvSpPr>
        <p:spPr>
          <a:xfrm>
            <a:off x="3623322" y="9681564"/>
            <a:ext cx="840182" cy="794436"/>
          </a:xfrm>
        </p:spPr>
        <p:txBody>
          <a:bodyPr anchor="ctr">
            <a:normAutofit/>
          </a:bodyP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4" name="Picture Placeholder 2"/>
          <p:cNvSpPr>
            <a:spLocks noGrp="1"/>
          </p:cNvSpPr>
          <p:nvPr>
            <p:ph type="pic" idx="17"/>
          </p:nvPr>
        </p:nvSpPr>
        <p:spPr>
          <a:xfrm>
            <a:off x="2347295" y="9681564"/>
            <a:ext cx="840182" cy="794436"/>
          </a:xfrm>
        </p:spPr>
        <p:txBody>
          <a:bodyPr anchor="ctr">
            <a:normAutofit/>
          </a:bodyPr>
          <a:lstStyle>
            <a:lvl1pPr marL="0" indent="0" algn="ctr">
              <a:buNone/>
              <a:defRPr sz="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image" Target="../media/image1.emf"/><Relationship Id="rId12"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emf"/><Relationship Id="rId5" Type="http://schemas.openxmlformats.org/officeDocument/2006/relationships/slideLayout" Target="../slideLayouts/slideLayout5.xml"/><Relationship Id="rId10" Type="http://schemas.openxmlformats.org/officeDocument/2006/relationships/image" Target="../media/image4.jpe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7"/>
          <a:stretch>
            <a:fillRect/>
          </a:stretch>
        </p:blipFill>
        <p:spPr>
          <a:xfrm>
            <a:off x="0" y="1404000"/>
            <a:ext cx="7556500" cy="762000"/>
          </a:xfrm>
          <a:prstGeom prst="rect">
            <a:avLst/>
          </a:prstGeom>
        </p:spPr>
      </p:pic>
      <p:pic>
        <p:nvPicPr>
          <p:cNvPr id="13" name="Picture 12" descr="bnhcrc-bottom-banner.jpg"/>
          <p:cNvPicPr>
            <a:picLocks noChangeAspect="1"/>
          </p:cNvPicPr>
          <p:nvPr userDrawn="1"/>
        </p:nvPicPr>
        <p:blipFill>
          <a:blip r:embed="rId8"/>
          <a:stretch>
            <a:fillRect/>
          </a:stretch>
        </p:blipFill>
        <p:spPr>
          <a:xfrm>
            <a:off x="1188" y="10473485"/>
            <a:ext cx="7560474" cy="215153"/>
          </a:xfrm>
          <a:prstGeom prst="rect">
            <a:avLst/>
          </a:prstGeom>
        </p:spPr>
      </p:pic>
      <p:sp>
        <p:nvSpPr>
          <p:cNvPr id="2" name="Title Placeholder 1"/>
          <p:cNvSpPr>
            <a:spLocks noGrp="1"/>
          </p:cNvSpPr>
          <p:nvPr>
            <p:ph type="title"/>
          </p:nvPr>
        </p:nvSpPr>
        <p:spPr>
          <a:xfrm>
            <a:off x="540000" y="504000"/>
            <a:ext cx="4320000" cy="756000"/>
          </a:xfrm>
          <a:prstGeom prst="rect">
            <a:avLst/>
          </a:prstGeom>
        </p:spPr>
        <p:txBody>
          <a:bodyPr vert="horz" lIns="0" tIns="0" rIns="0" bIns="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78143" y="2494016"/>
            <a:ext cx="6806565" cy="7054007"/>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1170000" y="10476000"/>
            <a:ext cx="2611425" cy="216000"/>
          </a:xfrm>
          <a:prstGeom prst="rect">
            <a:avLst/>
          </a:prstGeom>
        </p:spPr>
        <p:txBody>
          <a:bodyPr vert="horz" lIns="0" tIns="0" rIns="0" bIns="0" rtlCol="0" anchor="ctr"/>
          <a:lstStyle>
            <a:lvl1pPr algn="l">
              <a:defRPr sz="400" b="0" cap="all" baseline="0">
                <a:solidFill>
                  <a:schemeClr val="tx1">
                    <a:tint val="75000"/>
                  </a:schemeClr>
                </a:solidFill>
                <a:latin typeface="Tw Cen MT"/>
                <a:cs typeface="Tw Cen MT"/>
              </a:defRPr>
            </a:lvl1pPr>
          </a:lstStyle>
          <a:p>
            <a:r>
              <a:rPr lang="en-US" dirty="0" smtClean="0"/>
              <a:t>© BUSHFIRE AND NATURAL HAZARDS CRC 2015</a:t>
            </a:r>
            <a:endParaRPr lang="en-US" dirty="0"/>
          </a:p>
        </p:txBody>
      </p:sp>
      <p:pic>
        <p:nvPicPr>
          <p:cNvPr id="12" name="Picture 11" descr="BNHCRC-Rel1-RGB.png"/>
          <p:cNvPicPr>
            <a:picLocks noChangeAspect="1"/>
          </p:cNvPicPr>
          <p:nvPr/>
        </p:nvPicPr>
        <p:blipFill>
          <a:blip r:embed="rId9"/>
          <a:stretch>
            <a:fillRect/>
          </a:stretch>
        </p:blipFill>
        <p:spPr>
          <a:xfrm>
            <a:off x="5435710" y="548743"/>
            <a:ext cx="1748998" cy="540327"/>
          </a:xfrm>
          <a:prstGeom prst="rect">
            <a:avLst/>
          </a:prstGeom>
        </p:spPr>
      </p:pic>
      <p:pic>
        <p:nvPicPr>
          <p:cNvPr id="4" name="Picture 3"/>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08000" y="9998945"/>
            <a:ext cx="1108076" cy="146662"/>
          </a:xfrm>
          <a:prstGeom prst="rect">
            <a:avLst/>
          </a:prstGeom>
        </p:spPr>
      </p:pic>
      <p:pic>
        <p:nvPicPr>
          <p:cNvPr id="14" name="Picture 13"/>
          <p:cNvPicPr>
            <a:picLocks noChangeAspect="1"/>
          </p:cNvPicPr>
          <p:nvPr/>
        </p:nvPicPr>
        <p:blipFill>
          <a:blip r:embed="rId11"/>
          <a:stretch>
            <a:fillRect/>
          </a:stretch>
        </p:blipFill>
        <p:spPr>
          <a:xfrm>
            <a:off x="0" y="9630000"/>
            <a:ext cx="7556500" cy="38100"/>
          </a:xfrm>
          <a:prstGeom prst="rect">
            <a:avLst/>
          </a:prstGeom>
        </p:spPr>
      </p:pic>
      <p:pic>
        <p:nvPicPr>
          <p:cNvPr id="11" name="Picture 10" descr="bnhcrc-top-banner.jpg"/>
          <p:cNvPicPr>
            <a:picLocks noChangeAspect="1"/>
          </p:cNvPicPr>
          <p:nvPr userDrawn="1"/>
        </p:nvPicPr>
        <p:blipFill>
          <a:blip r:embed="rId12"/>
          <a:stretch>
            <a:fillRect/>
          </a:stretch>
        </p:blipFill>
        <p:spPr>
          <a:xfrm>
            <a:off x="1188" y="0"/>
            <a:ext cx="7560474" cy="2151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7" r:id="rId5"/>
  </p:sldLayoutIdLst>
  <p:txStyles>
    <p:titleStyle>
      <a:lvl1pPr algn="l" defTabSz="457200" rtl="0" eaLnBrk="1" latinLnBrk="0" hangingPunct="1">
        <a:lnSpc>
          <a:spcPts val="2000"/>
        </a:lnSpc>
        <a:spcBef>
          <a:spcPct val="0"/>
        </a:spcBef>
        <a:buNone/>
        <a:defRPr sz="2000" b="1" kern="1200" cap="all">
          <a:solidFill>
            <a:schemeClr val="tx1"/>
          </a:solidFill>
          <a:latin typeface="Tw Cen MT"/>
          <a:ea typeface="+mj-ea"/>
          <a:cs typeface="Tw Cen MT"/>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Century Gothic"/>
          <a:ea typeface="+mn-ea"/>
          <a:cs typeface="Century Gothic"/>
        </a:defRPr>
      </a:lvl1pPr>
      <a:lvl2pPr marL="742950" indent="-285750" algn="l" defTabSz="457200" rtl="0" eaLnBrk="1" latinLnBrk="0" hangingPunct="1">
        <a:spcBef>
          <a:spcPct val="20000"/>
        </a:spcBef>
        <a:buFont typeface="Arial"/>
        <a:buChar char="–"/>
        <a:defRPr sz="2800" kern="1200">
          <a:solidFill>
            <a:schemeClr val="tx1"/>
          </a:solidFill>
          <a:latin typeface="Tw Cen MT"/>
          <a:ea typeface="+mn-ea"/>
          <a:cs typeface="Tw Cen MT"/>
        </a:defRPr>
      </a:lvl2pPr>
      <a:lvl3pPr marL="1143000" indent="-228600" algn="l" defTabSz="457200" rtl="0" eaLnBrk="1" latinLnBrk="0" hangingPunct="1">
        <a:spcBef>
          <a:spcPct val="20000"/>
        </a:spcBef>
        <a:buFont typeface="Arial"/>
        <a:buChar char="•"/>
        <a:defRPr sz="2400" kern="1200">
          <a:solidFill>
            <a:schemeClr val="tx1"/>
          </a:solidFill>
          <a:latin typeface="Tw Cen MT"/>
          <a:ea typeface="+mn-ea"/>
          <a:cs typeface="Tw Cen MT"/>
        </a:defRPr>
      </a:lvl3pPr>
      <a:lvl4pPr marL="1600200" indent="-228600" algn="l" defTabSz="457200" rtl="0" eaLnBrk="1" latinLnBrk="0" hangingPunct="1">
        <a:spcBef>
          <a:spcPct val="20000"/>
        </a:spcBef>
        <a:buFont typeface="Arial"/>
        <a:buChar char="–"/>
        <a:defRPr sz="2000" kern="1200">
          <a:solidFill>
            <a:schemeClr val="tx1"/>
          </a:solidFill>
          <a:latin typeface="Tw Cen MT"/>
          <a:ea typeface="+mn-ea"/>
          <a:cs typeface="Tw Cen MT"/>
        </a:defRPr>
      </a:lvl4pPr>
      <a:lvl5pPr marL="2057400" indent="-228600" algn="l" defTabSz="457200" rtl="0" eaLnBrk="1" latinLnBrk="0" hangingPunct="1">
        <a:spcBef>
          <a:spcPct val="20000"/>
        </a:spcBef>
        <a:buFont typeface="Arial"/>
        <a:buChar char="»"/>
        <a:defRPr sz="2000" kern="1200">
          <a:solidFill>
            <a:schemeClr val="tx1"/>
          </a:solidFill>
          <a:latin typeface="Tw Cen MT"/>
          <a:ea typeface="+mn-ea"/>
          <a:cs typeface="Tw Cen MT"/>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8.jpg"/><Relationship Id="rId7" Type="http://schemas.openxmlformats.org/officeDocument/2006/relationships/image" Target="../media/image11.JP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hyperlink" Target="http://www.tfseducation.com.au/" TargetMode="External"/><Relationship Id="rId5" Type="http://schemas.openxmlformats.org/officeDocument/2006/relationships/image" Target="../media/image10.png"/><Relationship Id="rId4" Type="http://schemas.openxmlformats.org/officeDocument/2006/relationships/image" Target="../media/image9.jpg"/><Relationship Id="rId9"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p:cNvPicPr preferRelativeResize="0">
            <a:picLocks noGrp="1" noChangeAspect="1"/>
          </p:cNvPicPr>
          <p:nvPr>
            <p:ph type="pic" idx="15"/>
          </p:nvPr>
        </p:nvPicPr>
        <p:blipFill>
          <a:blip r:embed="rId3">
            <a:extLst>
              <a:ext uri="{28A0092B-C50C-407E-A947-70E740481C1C}">
                <a14:useLocalDpi xmlns:a14="http://schemas.microsoft.com/office/drawing/2010/main" val="0"/>
              </a:ext>
            </a:extLst>
          </a:blip>
          <a:stretch>
            <a:fillRect/>
          </a:stretch>
        </p:blipFill>
        <p:spPr>
          <a:xfrm>
            <a:off x="4860000" y="9989405"/>
            <a:ext cx="1273672" cy="267016"/>
          </a:xfrm>
        </p:spPr>
      </p:pic>
      <p:pic>
        <p:nvPicPr>
          <p:cNvPr id="3" name="Picture Placeholder 2"/>
          <p:cNvPicPr preferRelativeResize="0">
            <a:picLocks noGrp="1" noChangeAspect="1"/>
          </p:cNvPicPr>
          <p:nvPr>
            <p:ph type="pic" idx="16"/>
          </p:nvPr>
        </p:nvPicPr>
        <p:blipFill>
          <a:blip r:embed="rId4">
            <a:extLst>
              <a:ext uri="{28A0092B-C50C-407E-A947-70E740481C1C}">
                <a14:useLocalDpi xmlns:a14="http://schemas.microsoft.com/office/drawing/2010/main" val="0"/>
              </a:ext>
            </a:extLst>
          </a:blip>
          <a:stretch>
            <a:fillRect/>
          </a:stretch>
        </p:blipFill>
        <p:spPr>
          <a:xfrm>
            <a:off x="3623322" y="9760292"/>
            <a:ext cx="840182" cy="636980"/>
          </a:xfrm>
        </p:spPr>
      </p:pic>
      <p:pic>
        <p:nvPicPr>
          <p:cNvPr id="2" name="Picture Placeholder 1"/>
          <p:cNvPicPr preferRelativeResize="0">
            <a:picLocks noGrp="1" noChangeAspect="1"/>
          </p:cNvPicPr>
          <p:nvPr>
            <p:ph type="pic" idx="17"/>
          </p:nvPr>
        </p:nvPicPr>
        <p:blipFill>
          <a:blip r:embed="rId5">
            <a:extLst>
              <a:ext uri="{28A0092B-C50C-407E-A947-70E740481C1C}">
                <a14:useLocalDpi xmlns:a14="http://schemas.microsoft.com/office/drawing/2010/main" val="0"/>
              </a:ext>
            </a:extLst>
          </a:blip>
          <a:stretch>
            <a:fillRect/>
          </a:stretch>
        </p:blipFill>
        <p:spPr>
          <a:xfrm>
            <a:off x="2347295" y="9820492"/>
            <a:ext cx="840182" cy="516580"/>
          </a:xfrm>
        </p:spPr>
      </p:pic>
      <p:sp>
        <p:nvSpPr>
          <p:cNvPr id="17" name="TextBox 16"/>
          <p:cNvSpPr txBox="1"/>
          <p:nvPr/>
        </p:nvSpPr>
        <p:spPr>
          <a:xfrm>
            <a:off x="367784" y="1460487"/>
            <a:ext cx="6516000" cy="600164"/>
          </a:xfrm>
          <a:prstGeom prst="rect">
            <a:avLst/>
          </a:prstGeom>
          <a:noFill/>
        </p:spPr>
        <p:txBody>
          <a:bodyPr wrap="square" lIns="0" tIns="0" rIns="0" bIns="0" rtlCol="0" anchor="t">
            <a:spAutoFit/>
          </a:bodyPr>
          <a:lstStyle/>
          <a:p>
            <a:pPr marL="54000">
              <a:spcAft>
                <a:spcPts val="600"/>
              </a:spcAft>
            </a:pPr>
            <a:r>
              <a:rPr lang="en-US" sz="1000" b="1" dirty="0">
                <a:solidFill>
                  <a:srgbClr val="FF0000"/>
                </a:solidFill>
                <a:latin typeface="Century Gothic"/>
                <a:cs typeface="Century Gothic"/>
              </a:rPr>
              <a:t>Clarke, A.</a:t>
            </a:r>
            <a:r>
              <a:rPr lang="en-US" sz="1000" b="1" baseline="30000" dirty="0">
                <a:latin typeface="Century Gothic"/>
                <a:cs typeface="Century Gothic"/>
              </a:rPr>
              <a:t>1 </a:t>
            </a:r>
            <a:r>
              <a:rPr lang="en-US" sz="1000" b="1" dirty="0">
                <a:solidFill>
                  <a:srgbClr val="FF0000"/>
                </a:solidFill>
                <a:latin typeface="Century Gothic"/>
                <a:cs typeface="Century Gothic"/>
              </a:rPr>
              <a:t>, Ronan, K.</a:t>
            </a:r>
            <a:r>
              <a:rPr lang="en-US" sz="1000" b="1" baseline="30000" dirty="0">
                <a:latin typeface="Century Gothic"/>
                <a:cs typeface="Century Gothic"/>
              </a:rPr>
              <a:t>1</a:t>
            </a:r>
            <a:r>
              <a:rPr lang="en-US" sz="1000" b="1" dirty="0">
                <a:latin typeface="Century Gothic"/>
                <a:cs typeface="Century Gothic"/>
              </a:rPr>
              <a:t> </a:t>
            </a:r>
            <a:r>
              <a:rPr lang="en-US" sz="1000" b="1" dirty="0">
                <a:solidFill>
                  <a:srgbClr val="FF0000"/>
                </a:solidFill>
                <a:latin typeface="Century Gothic"/>
                <a:cs typeface="Century Gothic"/>
              </a:rPr>
              <a:t>, Reaburn, R.</a:t>
            </a:r>
            <a:r>
              <a:rPr lang="en-US" sz="1000" b="1" baseline="30000" dirty="0">
                <a:solidFill>
                  <a:srgbClr val="FF0000"/>
                </a:solidFill>
                <a:latin typeface="Century Gothic"/>
                <a:cs typeface="Century Gothic"/>
              </a:rPr>
              <a:t> </a:t>
            </a:r>
            <a:r>
              <a:rPr lang="en-US" sz="1000" b="1" baseline="30000" dirty="0">
                <a:latin typeface="Century Gothic"/>
                <a:cs typeface="Century Gothic"/>
              </a:rPr>
              <a:t>2</a:t>
            </a:r>
            <a:r>
              <a:rPr lang="en-US" sz="1000" b="1" dirty="0">
                <a:latin typeface="Century Gothic"/>
                <a:cs typeface="Century Gothic"/>
              </a:rPr>
              <a:t> </a:t>
            </a:r>
            <a:r>
              <a:rPr lang="en-US" sz="1000" b="1" dirty="0">
                <a:solidFill>
                  <a:srgbClr val="FF0000"/>
                </a:solidFill>
                <a:latin typeface="Century Gothic"/>
                <a:cs typeface="Century Gothic"/>
              </a:rPr>
              <a:t>, </a:t>
            </a:r>
            <a:r>
              <a:rPr lang="en-US" sz="1000" b="1" dirty="0" smtClean="0">
                <a:solidFill>
                  <a:srgbClr val="FF0000"/>
                </a:solidFill>
                <a:latin typeface="Century Gothic"/>
                <a:cs typeface="Century Gothic"/>
              </a:rPr>
              <a:t>Towers</a:t>
            </a:r>
            <a:r>
              <a:rPr lang="en-US" sz="1000" b="1" dirty="0">
                <a:solidFill>
                  <a:srgbClr val="FF0000"/>
                </a:solidFill>
                <a:latin typeface="Century Gothic"/>
                <a:cs typeface="Century Gothic"/>
              </a:rPr>
              <a:t>, B.</a:t>
            </a:r>
            <a:r>
              <a:rPr lang="en-US" sz="1000" b="1" baseline="30000" dirty="0">
                <a:solidFill>
                  <a:srgbClr val="FF0000"/>
                </a:solidFill>
                <a:latin typeface="Century Gothic"/>
                <a:cs typeface="Century Gothic"/>
              </a:rPr>
              <a:t> </a:t>
            </a:r>
            <a:r>
              <a:rPr lang="en-US" sz="1000" b="1" baseline="30000" dirty="0">
                <a:latin typeface="Century Gothic"/>
                <a:cs typeface="Century Gothic"/>
              </a:rPr>
              <a:t>3</a:t>
            </a:r>
          </a:p>
          <a:p>
            <a:r>
              <a:rPr lang="en-US" sz="800" b="1" baseline="30000" dirty="0">
                <a:latin typeface="Century Gothic"/>
                <a:cs typeface="Century Gothic"/>
              </a:rPr>
              <a:t>1</a:t>
            </a:r>
            <a:r>
              <a:rPr lang="en-US" sz="800" dirty="0">
                <a:latin typeface="Century Gothic"/>
                <a:cs typeface="Century Gothic"/>
              </a:rPr>
              <a:t> School of Human, Health and </a:t>
            </a:r>
            <a:r>
              <a:rPr lang="en-US" sz="800" dirty="0" smtClean="0">
                <a:latin typeface="Century Gothic"/>
                <a:cs typeface="Century Gothic"/>
              </a:rPr>
              <a:t>Social</a:t>
            </a:r>
            <a:r>
              <a:rPr lang="en-US" sz="800" dirty="0">
                <a:latin typeface="Century Gothic" charset="0"/>
                <a:cs typeface="Century Gothic"/>
              </a:rPr>
              <a:t> </a:t>
            </a:r>
            <a:r>
              <a:rPr lang="en-US" sz="800" dirty="0" smtClean="0">
                <a:latin typeface="Century Gothic" charset="0"/>
                <a:cs typeface="Century Gothic"/>
              </a:rPr>
              <a:t>Sciences</a:t>
            </a:r>
            <a:r>
              <a:rPr lang="en-US" sz="800" dirty="0" smtClean="0">
                <a:latin typeface="Century Gothic"/>
                <a:cs typeface="Century Gothic"/>
              </a:rPr>
              <a:t>, </a:t>
            </a:r>
            <a:r>
              <a:rPr lang="en-US" sz="800" dirty="0">
                <a:latin typeface="Century Gothic"/>
                <a:cs typeface="Century Gothic"/>
              </a:rPr>
              <a:t>CQUniversity, Rockhampton, </a:t>
            </a:r>
            <a:r>
              <a:rPr lang="en-US" sz="800" dirty="0" smtClean="0">
                <a:latin typeface="Century Gothic"/>
                <a:cs typeface="Century Gothic"/>
              </a:rPr>
              <a:t>Queensland</a:t>
            </a:r>
            <a:endParaRPr lang="en-US" sz="800" dirty="0">
              <a:latin typeface="Century Gothic"/>
              <a:cs typeface="Century Gothic"/>
            </a:endParaRPr>
          </a:p>
          <a:p>
            <a:r>
              <a:rPr lang="en-US" sz="800" b="1" baseline="30000" dirty="0">
                <a:latin typeface="Century Gothic"/>
                <a:cs typeface="Century Gothic"/>
              </a:rPr>
              <a:t>2</a:t>
            </a:r>
            <a:r>
              <a:rPr lang="en-US" sz="800" dirty="0">
                <a:latin typeface="Century Gothic"/>
                <a:cs typeface="Century Gothic"/>
              </a:rPr>
              <a:t> </a:t>
            </a:r>
            <a:r>
              <a:rPr lang="en-US" sz="800" dirty="0">
                <a:latin typeface="Century Gothic" charset="0"/>
                <a:ea typeface="Century Gothic" charset="0"/>
                <a:cs typeface="Century Gothic" charset="0"/>
              </a:rPr>
              <a:t>School of Mathematics and Geospatial Science, RMIT, </a:t>
            </a:r>
            <a:r>
              <a:rPr lang="en-US" sz="800" dirty="0" smtClean="0">
                <a:latin typeface="Century Gothic" charset="0"/>
                <a:ea typeface="Century Gothic" charset="0"/>
                <a:cs typeface="Century Gothic" charset="0"/>
              </a:rPr>
              <a:t>Melbourne, Victoria</a:t>
            </a:r>
            <a:endParaRPr lang="en-US" sz="800" dirty="0">
              <a:latin typeface="Century Gothic" charset="0"/>
              <a:ea typeface="Century Gothic" charset="0"/>
              <a:cs typeface="Century Gothic" charset="0"/>
            </a:endParaRPr>
          </a:p>
          <a:p>
            <a:r>
              <a:rPr lang="en-US" sz="800" b="1" baseline="30000" dirty="0">
                <a:latin typeface="Century Gothic"/>
                <a:cs typeface="Century Gothic"/>
              </a:rPr>
              <a:t>3</a:t>
            </a:r>
            <a:r>
              <a:rPr lang="en-US" sz="800" dirty="0">
                <a:latin typeface="Century Gothic"/>
                <a:cs typeface="Century Gothic"/>
              </a:rPr>
              <a:t> School of Education, University of Tasmania, Launceston, </a:t>
            </a:r>
            <a:r>
              <a:rPr lang="en-US" sz="800" dirty="0" smtClean="0">
                <a:latin typeface="Century Gothic"/>
                <a:cs typeface="Century Gothic"/>
              </a:rPr>
              <a:t>Tasmania</a:t>
            </a:r>
            <a:endParaRPr lang="en-US" sz="800" dirty="0">
              <a:latin typeface="Century Gothic"/>
              <a:cs typeface="Century Gothic"/>
            </a:endParaRPr>
          </a:p>
        </p:txBody>
      </p:sp>
      <p:sp>
        <p:nvSpPr>
          <p:cNvPr id="16" name="Footer Placeholder 4"/>
          <p:cNvSpPr txBox="1">
            <a:spLocks/>
          </p:cNvSpPr>
          <p:nvPr/>
        </p:nvSpPr>
        <p:spPr>
          <a:xfrm>
            <a:off x="1170000" y="10476000"/>
            <a:ext cx="2611425" cy="216000"/>
          </a:xfrm>
          <a:prstGeom prst="rect">
            <a:avLst/>
          </a:prstGeom>
        </p:spPr>
        <p:txBody>
          <a:bodyPr vert="horz" lIns="0" tIns="0" rIns="0" bIns="0" rtlCol="0" anchor="ctr"/>
          <a:lstStyle>
            <a:lvl1pPr algn="l">
              <a:defRPr sz="400" b="0" cap="all" baseline="0">
                <a:solidFill>
                  <a:schemeClr val="tx1">
                    <a:tint val="75000"/>
                  </a:schemeClr>
                </a:solidFill>
                <a:latin typeface="Tw Cen MT"/>
                <a:cs typeface="Tw Cen MT"/>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400" b="0" i="0" u="none" strike="noStrike" kern="1200" cap="all" spc="0" normalizeH="0" baseline="0" noProof="0" dirty="0" smtClean="0">
                <a:ln>
                  <a:noFill/>
                </a:ln>
                <a:solidFill>
                  <a:schemeClr val="tx1">
                    <a:tint val="75000"/>
                  </a:schemeClr>
                </a:solidFill>
                <a:effectLst/>
                <a:uLnTx/>
                <a:uFillTx/>
                <a:latin typeface="Tw Cen MT"/>
                <a:ea typeface="+mn-ea"/>
                <a:cs typeface="Tw Cen MT"/>
              </a:rPr>
              <a:t>© BUSHFIRE AND NATURAL HAZARDS CRC 2015</a:t>
            </a:r>
            <a:endParaRPr kumimoji="0" lang="en-US" sz="400" b="0" i="0" u="none" strike="noStrike" kern="1200" cap="all" spc="0" normalizeH="0" baseline="0" noProof="0" dirty="0">
              <a:ln>
                <a:noFill/>
              </a:ln>
              <a:solidFill>
                <a:schemeClr val="tx1">
                  <a:tint val="75000"/>
                </a:schemeClr>
              </a:solidFill>
              <a:effectLst/>
              <a:uLnTx/>
              <a:uFillTx/>
              <a:latin typeface="Tw Cen MT"/>
              <a:ea typeface="+mn-ea"/>
              <a:cs typeface="Tw Cen MT"/>
            </a:endParaRPr>
          </a:p>
        </p:txBody>
      </p:sp>
      <p:sp>
        <p:nvSpPr>
          <p:cNvPr id="25" name="TextBox 24"/>
          <p:cNvSpPr txBox="1"/>
          <p:nvPr/>
        </p:nvSpPr>
        <p:spPr>
          <a:xfrm>
            <a:off x="540000" y="2158164"/>
            <a:ext cx="6480000" cy="1161513"/>
          </a:xfrm>
          <a:prstGeom prst="rect">
            <a:avLst/>
          </a:prstGeom>
          <a:noFill/>
        </p:spPr>
        <p:txBody>
          <a:bodyPr wrap="square" lIns="0" tIns="0" rIns="0" bIns="0" rtlCol="0" anchor="t">
            <a:noAutofit/>
          </a:bodyPr>
          <a:lstStyle/>
          <a:p>
            <a:pPr>
              <a:lnSpc>
                <a:spcPts val="1500"/>
              </a:lnSpc>
            </a:pPr>
            <a:r>
              <a:rPr lang="en-US" sz="1000" b="1" dirty="0" smtClean="0">
                <a:solidFill>
                  <a:srgbClr val="FF0000"/>
                </a:solidFill>
                <a:latin typeface="+mj-lt"/>
                <a:cs typeface="Tw Cen MT"/>
              </a:rPr>
              <a:t>This study investigated the retention of Key </a:t>
            </a:r>
            <a:r>
              <a:rPr lang="en-US" sz="1000" b="1" dirty="0">
                <a:solidFill>
                  <a:srgbClr val="FF0000"/>
                </a:solidFill>
                <a:latin typeface="+mj-lt"/>
                <a:cs typeface="Tw Cen MT"/>
              </a:rPr>
              <a:t>F</a:t>
            </a:r>
            <a:r>
              <a:rPr lang="en-US" sz="1000" b="1" dirty="0" smtClean="0">
                <a:solidFill>
                  <a:srgbClr val="FF0000"/>
                </a:solidFill>
                <a:latin typeface="+mj-lt"/>
                <a:cs typeface="Tw Cen MT"/>
              </a:rPr>
              <a:t>ire </a:t>
            </a:r>
            <a:r>
              <a:rPr lang="en-US" sz="1000" b="1" dirty="0">
                <a:solidFill>
                  <a:srgbClr val="FF0000"/>
                </a:solidFill>
                <a:latin typeface="+mj-lt"/>
                <a:cs typeface="Tw Cen MT"/>
              </a:rPr>
              <a:t>S</a:t>
            </a:r>
            <a:r>
              <a:rPr lang="en-US" sz="1000" b="1" dirty="0" smtClean="0">
                <a:solidFill>
                  <a:srgbClr val="FF0000"/>
                </a:solidFill>
                <a:latin typeface="+mj-lt"/>
                <a:cs typeface="Tw Cen MT"/>
              </a:rPr>
              <a:t>afety </a:t>
            </a:r>
            <a:r>
              <a:rPr lang="en-US" sz="1000" b="1" dirty="0">
                <a:solidFill>
                  <a:srgbClr val="FF0000"/>
                </a:solidFill>
                <a:latin typeface="+mj-lt"/>
                <a:cs typeface="Tw Cen MT"/>
              </a:rPr>
              <a:t>M</a:t>
            </a:r>
            <a:r>
              <a:rPr lang="en-US" sz="1000" b="1" dirty="0" smtClean="0">
                <a:solidFill>
                  <a:srgbClr val="FF0000"/>
                </a:solidFill>
                <a:latin typeface="+mj-lt"/>
                <a:cs typeface="Tw Cen MT"/>
              </a:rPr>
              <a:t>essages (KFSM) by students and their parents following exposure to the Tasmania </a:t>
            </a:r>
            <a:r>
              <a:rPr lang="en-US" sz="1000" b="1" dirty="0">
                <a:solidFill>
                  <a:srgbClr val="FF0000"/>
                </a:solidFill>
                <a:latin typeface="+mj-lt"/>
                <a:cs typeface="Tw Cen MT"/>
              </a:rPr>
              <a:t>F</a:t>
            </a:r>
            <a:r>
              <a:rPr lang="en-US" sz="1000" b="1" dirty="0" smtClean="0">
                <a:solidFill>
                  <a:srgbClr val="FF0000"/>
                </a:solidFill>
                <a:latin typeface="+mj-lt"/>
                <a:cs typeface="Tw Cen MT"/>
              </a:rPr>
              <a:t>ire Service (TFS), School </a:t>
            </a:r>
            <a:r>
              <a:rPr lang="en-US" sz="1000" b="1" dirty="0">
                <a:solidFill>
                  <a:srgbClr val="FF0000"/>
                </a:solidFill>
                <a:latin typeface="+mj-lt"/>
                <a:cs typeface="Tw Cen MT"/>
              </a:rPr>
              <a:t>F</a:t>
            </a:r>
            <a:r>
              <a:rPr lang="en-US" sz="1000" b="1" dirty="0" smtClean="0">
                <a:solidFill>
                  <a:srgbClr val="FF0000"/>
                </a:solidFill>
                <a:latin typeface="+mj-lt"/>
                <a:cs typeface="Tw Cen MT"/>
              </a:rPr>
              <a:t>ire </a:t>
            </a:r>
            <a:r>
              <a:rPr lang="en-US" sz="1000" b="1" dirty="0">
                <a:solidFill>
                  <a:srgbClr val="FF0000"/>
                </a:solidFill>
                <a:latin typeface="+mj-lt"/>
                <a:cs typeface="Tw Cen MT"/>
              </a:rPr>
              <a:t>E</a:t>
            </a:r>
            <a:r>
              <a:rPr lang="en-US" sz="1000" b="1" dirty="0" smtClean="0">
                <a:solidFill>
                  <a:srgbClr val="FF0000"/>
                </a:solidFill>
                <a:latin typeface="+mj-lt"/>
                <a:cs typeface="Tw Cen MT"/>
              </a:rPr>
              <a:t>ducation Program (SFEP). The sample group for this study consisted of thirteen students and their parents from Northern Tasmania. The students were interviewed using a number of open-ended  and scenario based questions, whilst the parent group completed a short survey.  Two of the findings from the study are presented below.</a:t>
            </a:r>
            <a:r>
              <a:rPr lang="en-US" sz="1000" b="1" dirty="0">
                <a:solidFill>
                  <a:srgbClr val="FF0000"/>
                </a:solidFill>
              </a:rPr>
              <a:t> Findings </a:t>
            </a:r>
            <a:r>
              <a:rPr lang="en-US" sz="1000" b="1" dirty="0" smtClean="0">
                <a:solidFill>
                  <a:srgbClr val="FF0000"/>
                </a:solidFill>
              </a:rPr>
              <a:t>from this study have also provided a </a:t>
            </a:r>
            <a:r>
              <a:rPr lang="en-US" sz="1000" b="1" dirty="0">
                <a:solidFill>
                  <a:srgbClr val="FF0000"/>
                </a:solidFill>
              </a:rPr>
              <a:t>foundation for extension in a number of ways </a:t>
            </a:r>
            <a:r>
              <a:rPr lang="en-US" sz="1000" b="1" dirty="0" smtClean="0">
                <a:solidFill>
                  <a:srgbClr val="FF0000"/>
                </a:solidFill>
              </a:rPr>
              <a:t>through </a:t>
            </a:r>
            <a:r>
              <a:rPr lang="en-US" sz="1000" b="1" dirty="0">
                <a:solidFill>
                  <a:srgbClr val="FF0000"/>
                </a:solidFill>
              </a:rPr>
              <a:t>upcoming PhD research, including experimental evaluation of performance-based learning and retention of KFSM's.</a:t>
            </a:r>
            <a:endParaRPr lang="en-US" sz="1000" b="1" dirty="0">
              <a:solidFill>
                <a:srgbClr val="FF0000"/>
              </a:solidFill>
              <a:latin typeface="+mj-lt"/>
              <a:cs typeface="Tw Cen MT"/>
            </a:endParaRPr>
          </a:p>
        </p:txBody>
      </p:sp>
      <p:sp>
        <p:nvSpPr>
          <p:cNvPr id="26" name="Rectangle 25"/>
          <p:cNvSpPr/>
          <p:nvPr/>
        </p:nvSpPr>
        <p:spPr>
          <a:xfrm>
            <a:off x="2531736" y="3344078"/>
            <a:ext cx="2476800" cy="4296048"/>
          </a:xfrm>
          <a:prstGeom prst="rect">
            <a:avLst/>
          </a:prstGeom>
          <a:solidFill>
            <a:schemeClr val="accent3"/>
          </a:solidFill>
          <a:ln w="9525">
            <a:noFill/>
          </a:ln>
        </p:spPr>
        <p:txBody>
          <a:bodyPr wrap="square" lIns="72000" tIns="0" rIns="72000" bIns="0">
            <a:spAutoFit/>
          </a:bodyPr>
          <a:lstStyle/>
          <a:p>
            <a:pPr marL="90000" lvl="0">
              <a:spcBef>
                <a:spcPts val="500"/>
              </a:spcBef>
            </a:pPr>
            <a:r>
              <a:rPr lang="en-US" sz="800" b="1" u="sng" cap="all" dirty="0" smtClean="0">
                <a:latin typeface="Century Gothic"/>
                <a:cs typeface="Century Gothic"/>
              </a:rPr>
              <a:t>Student &amp; Parent Open-Ended Question Responses</a:t>
            </a:r>
            <a:endParaRPr lang="en-US" sz="800" dirty="0" smtClean="0">
              <a:latin typeface="Century Gothic"/>
              <a:cs typeface="Century Gothic"/>
            </a:endParaRPr>
          </a:p>
          <a:p>
            <a:pPr marL="90000" lvl="0">
              <a:spcBef>
                <a:spcPts val="500"/>
              </a:spcBef>
            </a:pPr>
            <a:r>
              <a:rPr lang="en-US" sz="800" dirty="0" smtClean="0">
                <a:latin typeface="Century Gothic"/>
                <a:cs typeface="Century Gothic"/>
              </a:rPr>
              <a:t>The participants were asked the same open-ended question as part of their structured interview.</a:t>
            </a:r>
          </a:p>
          <a:p>
            <a:pPr marL="171450" indent="-171450">
              <a:lnSpc>
                <a:spcPts val="1000"/>
              </a:lnSpc>
              <a:spcAft>
                <a:spcPts val="500"/>
              </a:spcAft>
              <a:buSzPct val="100000"/>
              <a:buFont typeface="Arial" charset="0"/>
              <a:buChar char="•"/>
            </a:pPr>
            <a:r>
              <a:rPr lang="en-US" sz="800" dirty="0" smtClean="0">
                <a:latin typeface="Century Gothic"/>
                <a:cs typeface="Century Gothic"/>
              </a:rPr>
              <a:t>The question asked ’What can you tell me about about home fire safety?’</a:t>
            </a:r>
          </a:p>
          <a:p>
            <a:pPr marL="171450" indent="-171450">
              <a:lnSpc>
                <a:spcPts val="1000"/>
              </a:lnSpc>
              <a:spcAft>
                <a:spcPts val="500"/>
              </a:spcAft>
              <a:buSzPct val="100000"/>
              <a:buFont typeface="Arial" panose="020B0604020202020204" pitchFamily="34" charset="0"/>
              <a:buChar char="•"/>
            </a:pPr>
            <a:r>
              <a:rPr lang="en-US" sz="800" dirty="0" smtClean="0">
                <a:latin typeface="Century Gothic"/>
                <a:cs typeface="Century Gothic"/>
              </a:rPr>
              <a:t>When posed to students this question </a:t>
            </a:r>
            <a:r>
              <a:rPr lang="en-US" sz="800" dirty="0">
                <a:latin typeface="Century Gothic"/>
                <a:cs typeface="Century Gothic"/>
              </a:rPr>
              <a:t>elicited a total of 54 responses </a:t>
            </a:r>
            <a:r>
              <a:rPr lang="en-US" sz="800" dirty="0" smtClean="0">
                <a:latin typeface="Century Gothic"/>
                <a:cs typeface="Century Gothic"/>
              </a:rPr>
              <a:t>which </a:t>
            </a:r>
            <a:r>
              <a:rPr lang="en-US" sz="800" dirty="0">
                <a:latin typeface="Century Gothic"/>
                <a:cs typeface="Century Gothic"/>
              </a:rPr>
              <a:t>could be linked </a:t>
            </a:r>
            <a:r>
              <a:rPr lang="en-US" sz="800" dirty="0" smtClean="0">
                <a:latin typeface="Century Gothic"/>
                <a:cs typeface="Century Gothic"/>
              </a:rPr>
              <a:t>back </a:t>
            </a:r>
            <a:r>
              <a:rPr lang="en-US" sz="800" dirty="0">
                <a:latin typeface="Century Gothic"/>
                <a:cs typeface="Century Gothic"/>
              </a:rPr>
              <a:t>to either Primary or Secondary KFSM. </a:t>
            </a:r>
            <a:endParaRPr lang="en-US" sz="800" dirty="0" smtClean="0">
              <a:latin typeface="Century Gothic"/>
              <a:cs typeface="Century Gothic"/>
            </a:endParaRPr>
          </a:p>
          <a:p>
            <a:pPr marL="142650" indent="-171450">
              <a:lnSpc>
                <a:spcPts val="1000"/>
              </a:lnSpc>
              <a:spcAft>
                <a:spcPts val="500"/>
              </a:spcAft>
              <a:buSzPct val="100000"/>
              <a:buFont typeface="Arial" charset="0"/>
              <a:buChar char="•"/>
            </a:pPr>
            <a:r>
              <a:rPr lang="en-US" sz="800" dirty="0" smtClean="0">
                <a:latin typeface="Century Gothic"/>
                <a:cs typeface="Century Gothic"/>
              </a:rPr>
              <a:t>When posed to parents this question elicited a total of 36 responses which could be linked back to either Primary or Secondary KFSM.</a:t>
            </a:r>
          </a:p>
          <a:p>
            <a:pPr marL="142650" indent="-171450">
              <a:lnSpc>
                <a:spcPts val="1000"/>
              </a:lnSpc>
              <a:spcAft>
                <a:spcPts val="500"/>
              </a:spcAft>
              <a:buSzPct val="100000"/>
              <a:buFont typeface="Arial" charset="0"/>
              <a:buChar char="•"/>
            </a:pPr>
            <a:r>
              <a:rPr lang="en-US" sz="800" dirty="0" smtClean="0">
                <a:latin typeface="Century Gothic"/>
                <a:cs typeface="Century Gothic"/>
              </a:rPr>
              <a:t>It is interesting to note that the students’  retention of KFSM relating to their own self preservation was generally higher than messages aimed at protecting other family members. When this same question was asked of parents the opposite was true with parents recalling more KFSM that potentially protected the family. The responses for both parents and students are  shown in Figure 1</a:t>
            </a:r>
          </a:p>
          <a:p>
            <a:pPr marL="142650" indent="-171450">
              <a:lnSpc>
                <a:spcPts val="1000"/>
              </a:lnSpc>
              <a:spcAft>
                <a:spcPts val="500"/>
              </a:spcAft>
              <a:buSzPct val="100000"/>
              <a:buFont typeface="Arial" charset="0"/>
              <a:buChar char="•"/>
            </a:pPr>
            <a:r>
              <a:rPr lang="en-US" sz="800" dirty="0" smtClean="0">
                <a:latin typeface="Century Gothic"/>
                <a:cs typeface="Century Gothic"/>
              </a:rPr>
              <a:t>The students were asked a second question with regards to ‘What is the most important message about home fire safety?’ It was interesting to note that a Secondary not Primary KFSM relating to the dangers of electricity and fire was perceived by the students as the most important message.</a:t>
            </a:r>
            <a:endParaRPr lang="en-US" sz="800" dirty="0">
              <a:latin typeface="Century Gothic"/>
              <a:cs typeface="Century Gothic"/>
            </a:endParaRPr>
          </a:p>
        </p:txBody>
      </p:sp>
      <p:sp>
        <p:nvSpPr>
          <p:cNvPr id="27" name="Rectangle 26"/>
          <p:cNvSpPr/>
          <p:nvPr/>
        </p:nvSpPr>
        <p:spPr>
          <a:xfrm>
            <a:off x="37023" y="3344078"/>
            <a:ext cx="2476706" cy="4296048"/>
          </a:xfrm>
          <a:prstGeom prst="rect">
            <a:avLst/>
          </a:prstGeom>
          <a:solidFill>
            <a:schemeClr val="accent3"/>
          </a:solidFill>
          <a:ln w="9525">
            <a:noFill/>
          </a:ln>
        </p:spPr>
        <p:txBody>
          <a:bodyPr wrap="square" lIns="72000" tIns="0" rIns="72000" bIns="0">
            <a:spAutoFit/>
          </a:bodyPr>
          <a:lstStyle/>
          <a:p>
            <a:pPr marL="90000">
              <a:lnSpc>
                <a:spcPts val="1000"/>
              </a:lnSpc>
              <a:spcBef>
                <a:spcPts val="500"/>
              </a:spcBef>
            </a:pPr>
            <a:r>
              <a:rPr lang="en-US" sz="800" b="1" u="sng" cap="all" dirty="0" smtClean="0">
                <a:latin typeface="Century Gothic"/>
                <a:cs typeface="Century Gothic"/>
              </a:rPr>
              <a:t>Key Fire Safety Messages</a:t>
            </a:r>
          </a:p>
          <a:p>
            <a:pPr marL="90000">
              <a:lnSpc>
                <a:spcPts val="1000"/>
              </a:lnSpc>
              <a:spcBef>
                <a:spcPts val="500"/>
              </a:spcBef>
            </a:pPr>
            <a:endParaRPr lang="en-US" sz="800" b="1" u="sng" cap="all" dirty="0" smtClean="0">
              <a:latin typeface="Century Gothic"/>
              <a:cs typeface="Century Gothic"/>
            </a:endParaRPr>
          </a:p>
          <a:p>
            <a:pPr marL="261450" lvl="0" indent="-171450">
              <a:lnSpc>
                <a:spcPts val="1000"/>
              </a:lnSpc>
              <a:buFont typeface="Arial" charset="0"/>
              <a:buChar char="•"/>
            </a:pPr>
            <a:r>
              <a:rPr lang="en-US" sz="800" dirty="0" smtClean="0">
                <a:latin typeface="Century Gothic"/>
                <a:cs typeface="Century Gothic"/>
              </a:rPr>
              <a:t>This study focused on the eight </a:t>
            </a:r>
            <a:r>
              <a:rPr lang="en-US" sz="800" dirty="0">
                <a:latin typeface="Century Gothic"/>
                <a:cs typeface="Century Gothic"/>
              </a:rPr>
              <a:t>KFSM which appear on the TFS School Fire Education website. </a:t>
            </a:r>
            <a:r>
              <a:rPr lang="en-US" sz="800" dirty="0">
                <a:latin typeface="Century Gothic"/>
                <a:cs typeface="Century Gothic"/>
                <a:hlinkClick r:id="rId6"/>
              </a:rPr>
              <a:t>http://</a:t>
            </a:r>
            <a:r>
              <a:rPr lang="en-US" sz="800" dirty="0" smtClean="0">
                <a:latin typeface="Century Gothic"/>
                <a:cs typeface="Century Gothic"/>
                <a:hlinkClick r:id="rId6"/>
              </a:rPr>
              <a:t>www.tfseducation.com.au</a:t>
            </a:r>
            <a:endParaRPr lang="en-US" sz="800" dirty="0" smtClean="0">
              <a:latin typeface="Century Gothic"/>
              <a:cs typeface="Century Gothic"/>
            </a:endParaRPr>
          </a:p>
          <a:p>
            <a:pPr marL="261450" lvl="0" indent="-171450">
              <a:lnSpc>
                <a:spcPts val="1000"/>
              </a:lnSpc>
              <a:buFont typeface="Arial" charset="0"/>
              <a:buChar char="•"/>
            </a:pPr>
            <a:r>
              <a:rPr lang="en-US" sz="800" dirty="0" smtClean="0">
                <a:latin typeface="Century Gothic"/>
                <a:cs typeface="Century Gothic"/>
              </a:rPr>
              <a:t>As noted below a ninth category was necessary to cover other KFSM taught throughout the program (e.g. Spot the Hazard at Home), but not appearing on the website. </a:t>
            </a:r>
          </a:p>
          <a:p>
            <a:pPr marL="261450" lvl="0" indent="-171450">
              <a:lnSpc>
                <a:spcPts val="1000"/>
              </a:lnSpc>
              <a:buFont typeface="Arial" charset="0"/>
              <a:buChar char="•"/>
            </a:pPr>
            <a:r>
              <a:rPr lang="en-US" sz="800" dirty="0" smtClean="0">
                <a:latin typeface="Century Gothic"/>
                <a:cs typeface="Century Gothic"/>
              </a:rPr>
              <a:t>All KFSM from the website were determined as Primary KFSM and those that did not were considered to be Secondary KFSM and were examined as one group.</a:t>
            </a:r>
          </a:p>
          <a:p>
            <a:pPr marL="90000" lvl="0">
              <a:lnSpc>
                <a:spcPts val="1000"/>
              </a:lnSpc>
            </a:pPr>
            <a:endParaRPr lang="en-US" sz="800" dirty="0" smtClean="0">
              <a:latin typeface="Century Gothic"/>
              <a:cs typeface="Century Gothic"/>
            </a:endParaRPr>
          </a:p>
          <a:p>
            <a:pPr lvl="0">
              <a:lnSpc>
                <a:spcPts val="1000"/>
              </a:lnSpc>
              <a:spcAft>
                <a:spcPts val="500"/>
              </a:spcAft>
              <a:buSzPct val="100000"/>
            </a:pPr>
            <a:r>
              <a:rPr lang="en-US" sz="800" b="1" u="sng" dirty="0" smtClean="0">
                <a:latin typeface="Century Gothic"/>
                <a:cs typeface="Century Gothic"/>
              </a:rPr>
              <a:t>KFSM 1</a:t>
            </a:r>
            <a:r>
              <a:rPr lang="en-US" sz="800" u="sng" dirty="0" smtClean="0">
                <a:latin typeface="Century Gothic"/>
                <a:cs typeface="Century Gothic"/>
              </a:rPr>
              <a:t> </a:t>
            </a:r>
            <a:r>
              <a:rPr lang="en-US" sz="800" dirty="0" smtClean="0">
                <a:latin typeface="Century Gothic"/>
                <a:cs typeface="Century Gothic"/>
              </a:rPr>
              <a:t>= Crawl low and go, go, go to the 	nearest 	exit</a:t>
            </a:r>
          </a:p>
          <a:p>
            <a:pPr lvl="0">
              <a:lnSpc>
                <a:spcPts val="1000"/>
              </a:lnSpc>
              <a:spcAft>
                <a:spcPts val="500"/>
              </a:spcAft>
              <a:buSzPct val="100000"/>
            </a:pPr>
            <a:r>
              <a:rPr lang="en-US" sz="800" b="1" u="sng" dirty="0" smtClean="0">
                <a:latin typeface="Century Gothic"/>
                <a:cs typeface="Century Gothic"/>
              </a:rPr>
              <a:t>KFSM 2 </a:t>
            </a:r>
            <a:r>
              <a:rPr lang="en-US" sz="800" dirty="0" smtClean="0">
                <a:latin typeface="Century Gothic"/>
                <a:cs typeface="Century Gothic"/>
              </a:rPr>
              <a:t>= Two metres from the heater/fire</a:t>
            </a:r>
          </a:p>
          <a:p>
            <a:pPr lvl="0">
              <a:lnSpc>
                <a:spcPts val="1000"/>
              </a:lnSpc>
              <a:spcAft>
                <a:spcPts val="500"/>
              </a:spcAft>
              <a:buSzPct val="100000"/>
            </a:pPr>
            <a:r>
              <a:rPr lang="en-US" sz="800" b="1" u="sng" dirty="0" smtClean="0">
                <a:latin typeface="Century Gothic"/>
                <a:cs typeface="Century Gothic"/>
              </a:rPr>
              <a:t>KFSM 3 </a:t>
            </a:r>
            <a:r>
              <a:rPr lang="en-US" sz="800" dirty="0" smtClean="0">
                <a:latin typeface="Century Gothic"/>
                <a:cs typeface="Century Gothic"/>
              </a:rPr>
              <a:t>= Stop, Drop, Rock n Roll</a:t>
            </a:r>
          </a:p>
          <a:p>
            <a:pPr lvl="0">
              <a:lnSpc>
                <a:spcPts val="1000"/>
              </a:lnSpc>
              <a:spcAft>
                <a:spcPts val="500"/>
              </a:spcAft>
              <a:buSzPct val="100000"/>
            </a:pPr>
            <a:r>
              <a:rPr lang="en-US" sz="800" b="1" u="sng" dirty="0" smtClean="0">
                <a:latin typeface="Century Gothic"/>
                <a:cs typeface="Century Gothic"/>
              </a:rPr>
              <a:t>KFSM 4 </a:t>
            </a:r>
            <a:r>
              <a:rPr lang="en-US" sz="800" dirty="0" smtClean="0">
                <a:latin typeface="Century Gothic"/>
                <a:cs typeface="Century Gothic"/>
              </a:rPr>
              <a:t>= Smoke Alarms Save Lives</a:t>
            </a:r>
          </a:p>
          <a:p>
            <a:pPr lvl="0">
              <a:lnSpc>
                <a:spcPts val="1000"/>
              </a:lnSpc>
              <a:spcAft>
                <a:spcPts val="500"/>
              </a:spcAft>
              <a:buSzPct val="100000"/>
            </a:pPr>
            <a:r>
              <a:rPr lang="en-US" sz="800" b="1" u="sng" dirty="0" smtClean="0">
                <a:latin typeface="Century Gothic"/>
                <a:cs typeface="Century Gothic"/>
              </a:rPr>
              <a:t>KFSM 5 </a:t>
            </a:r>
            <a:r>
              <a:rPr lang="en-US" sz="800" dirty="0" smtClean="0">
                <a:latin typeface="Century Gothic"/>
                <a:cs typeface="Century Gothic"/>
              </a:rPr>
              <a:t>= Plan and Practice to escape</a:t>
            </a:r>
          </a:p>
          <a:p>
            <a:pPr lvl="0">
              <a:lnSpc>
                <a:spcPts val="1000"/>
              </a:lnSpc>
              <a:spcAft>
                <a:spcPts val="500"/>
              </a:spcAft>
              <a:buSzPct val="100000"/>
            </a:pPr>
            <a:r>
              <a:rPr lang="en-US" sz="800" b="1" u="sng" dirty="0" smtClean="0">
                <a:latin typeface="Century Gothic"/>
                <a:cs typeface="Century Gothic"/>
              </a:rPr>
              <a:t>KFSM 6</a:t>
            </a:r>
            <a:r>
              <a:rPr lang="en-US" sz="800" dirty="0" smtClean="0">
                <a:latin typeface="Century Gothic"/>
                <a:cs typeface="Century Gothic"/>
              </a:rPr>
              <a:t> =  A match/lighter is a tool for adults</a:t>
            </a:r>
          </a:p>
          <a:p>
            <a:pPr lvl="0">
              <a:lnSpc>
                <a:spcPts val="1000"/>
              </a:lnSpc>
              <a:spcAft>
                <a:spcPts val="500"/>
              </a:spcAft>
              <a:buSzPct val="100000"/>
            </a:pPr>
            <a:r>
              <a:rPr lang="en-US" sz="800" b="1" u="sng" dirty="0" smtClean="0">
                <a:latin typeface="Century Gothic"/>
                <a:cs typeface="Century Gothic"/>
              </a:rPr>
              <a:t>KFSM 7 </a:t>
            </a:r>
            <a:r>
              <a:rPr lang="en-US" sz="800" dirty="0" smtClean="0">
                <a:latin typeface="Century Gothic"/>
                <a:cs typeface="Century Gothic"/>
              </a:rPr>
              <a:t>= Cooking, turn it off before you turn  	away</a:t>
            </a:r>
          </a:p>
          <a:p>
            <a:pPr lvl="0">
              <a:lnSpc>
                <a:spcPts val="1000"/>
              </a:lnSpc>
              <a:spcAft>
                <a:spcPts val="500"/>
              </a:spcAft>
              <a:buSzPct val="100000"/>
            </a:pPr>
            <a:r>
              <a:rPr lang="en-US" sz="800" b="1" u="sng" dirty="0" smtClean="0">
                <a:latin typeface="Century Gothic"/>
                <a:cs typeface="Century Gothic"/>
              </a:rPr>
              <a:t>KFSM 8 </a:t>
            </a:r>
            <a:r>
              <a:rPr lang="en-US" sz="800" dirty="0" smtClean="0">
                <a:latin typeface="Century Gothic"/>
                <a:cs typeface="Century Gothic"/>
              </a:rPr>
              <a:t>= If a fire starts in your home there are 	    	four rules</a:t>
            </a:r>
          </a:p>
          <a:p>
            <a:pPr lvl="0">
              <a:lnSpc>
                <a:spcPts val="1000"/>
              </a:lnSpc>
              <a:spcAft>
                <a:spcPts val="500"/>
              </a:spcAft>
              <a:buSzPct val="100000"/>
            </a:pPr>
            <a:r>
              <a:rPr lang="en-US" sz="800" b="1" u="sng" dirty="0" smtClean="0">
                <a:latin typeface="Century Gothic"/>
                <a:cs typeface="Century Gothic"/>
              </a:rPr>
              <a:t>KFSM 9</a:t>
            </a:r>
            <a:r>
              <a:rPr lang="en-US" sz="800" dirty="0" smtClean="0">
                <a:latin typeface="Century Gothic"/>
                <a:cs typeface="Century Gothic"/>
              </a:rPr>
              <a:t> = Secondary Key Fire Safety Messages</a:t>
            </a:r>
          </a:p>
        </p:txBody>
      </p:sp>
      <p:sp>
        <p:nvSpPr>
          <p:cNvPr id="28" name="Rectangle 27"/>
          <p:cNvSpPr/>
          <p:nvPr/>
        </p:nvSpPr>
        <p:spPr>
          <a:xfrm>
            <a:off x="5026543" y="3344076"/>
            <a:ext cx="2476800" cy="4294800"/>
          </a:xfrm>
          <a:prstGeom prst="rect">
            <a:avLst/>
          </a:prstGeom>
          <a:solidFill>
            <a:schemeClr val="accent3"/>
          </a:solidFill>
          <a:ln w="9525">
            <a:noFill/>
          </a:ln>
        </p:spPr>
        <p:txBody>
          <a:bodyPr wrap="square" lIns="72000" tIns="0" rIns="72000" bIns="0">
            <a:spAutoFit/>
          </a:bodyPr>
          <a:lstStyle/>
          <a:p>
            <a:pPr marL="90000" lvl="0">
              <a:lnSpc>
                <a:spcPts val="1000"/>
              </a:lnSpc>
              <a:spcBef>
                <a:spcPts val="500"/>
              </a:spcBef>
            </a:pPr>
            <a:r>
              <a:rPr lang="en-US" sz="800" b="1" u="sng" cap="all" dirty="0" smtClean="0">
                <a:latin typeface="Century Gothic"/>
                <a:cs typeface="Century Gothic"/>
              </a:rPr>
              <a:t>Scenario Questions</a:t>
            </a:r>
          </a:p>
          <a:p>
            <a:pPr marL="90000" lvl="0">
              <a:lnSpc>
                <a:spcPts val="1000"/>
              </a:lnSpc>
              <a:spcBef>
                <a:spcPts val="500"/>
              </a:spcBef>
            </a:pPr>
            <a:endParaRPr lang="en-US" sz="800" b="1" u="sng" cap="all" dirty="0">
              <a:latin typeface="Century Gothic"/>
              <a:cs typeface="Century Gothic"/>
            </a:endParaRPr>
          </a:p>
          <a:p>
            <a:pPr marL="171450" indent="-171450">
              <a:lnSpc>
                <a:spcPts val="1000"/>
              </a:lnSpc>
              <a:spcAft>
                <a:spcPts val="500"/>
              </a:spcAft>
              <a:buFont typeface="Arial" charset="0"/>
              <a:buChar char="•"/>
            </a:pPr>
            <a:r>
              <a:rPr lang="en-US" sz="800" dirty="0" smtClean="0">
                <a:latin typeface="Century Gothic"/>
                <a:cs typeface="Century Gothic"/>
              </a:rPr>
              <a:t>Students were asked a series of eight scenario questions which replicated the application of Primary KFSM. They were first asked the scenario without prompting and were then asked a second time with five prompted responses. The exception was Scenario 8, which asked the students to apply four rules to escape a house fire. This question could not be prompted.</a:t>
            </a:r>
          </a:p>
          <a:p>
            <a:pPr marL="171450" indent="-171450">
              <a:lnSpc>
                <a:spcPts val="1000"/>
              </a:lnSpc>
              <a:spcAft>
                <a:spcPts val="500"/>
              </a:spcAft>
              <a:buFont typeface="Arial" charset="0"/>
              <a:buChar char="•"/>
            </a:pPr>
            <a:r>
              <a:rPr lang="en-US" sz="800" dirty="0" smtClean="0">
                <a:latin typeface="Century Gothic"/>
                <a:cs typeface="Century Gothic"/>
              </a:rPr>
              <a:t>Responses were coded using a partial credit model and provided further insight into students  retention of KFSM.  Student responses were scored from 4 (verbatim recall) to 0 (no recall ). Figure 2 shows the student averages for the scenarios.</a:t>
            </a:r>
          </a:p>
          <a:p>
            <a:pPr marL="171450" indent="-171450">
              <a:lnSpc>
                <a:spcPts val="1000"/>
              </a:lnSpc>
              <a:spcAft>
                <a:spcPts val="500"/>
              </a:spcAft>
              <a:buFont typeface="Arial" charset="0"/>
              <a:buChar char="•"/>
            </a:pPr>
            <a:r>
              <a:rPr lang="en-US" sz="800" dirty="0" smtClean="0">
                <a:latin typeface="Century Gothic"/>
                <a:cs typeface="Century Gothic"/>
              </a:rPr>
              <a:t>As expected the students’ responses improved when prompted.  This may indicate that emergency situations  may serve as a type of prompting increasing actual levels of retention.</a:t>
            </a:r>
          </a:p>
          <a:p>
            <a:pPr>
              <a:spcAft>
                <a:spcPts val="500"/>
              </a:spcAft>
            </a:pPr>
            <a:r>
              <a:rPr lang="en-US" sz="800" dirty="0" smtClean="0">
                <a:latin typeface="Century Gothic"/>
                <a:cs typeface="Century Gothic"/>
              </a:rPr>
              <a:t> </a:t>
            </a:r>
            <a:r>
              <a:rPr lang="en-US" sz="800" b="1" u="sng" cap="all" dirty="0" smtClean="0">
                <a:latin typeface="Century Gothic"/>
                <a:cs typeface="Century Gothic"/>
              </a:rPr>
              <a:t>Future Direction</a:t>
            </a:r>
            <a:r>
              <a:rPr lang="en-US" sz="800" b="1" u="sng" cap="all" dirty="0">
                <a:latin typeface="Century Gothic"/>
                <a:cs typeface="Century Gothic"/>
              </a:rPr>
              <a:t> </a:t>
            </a:r>
            <a:endParaRPr lang="en-US" sz="800" dirty="0">
              <a:latin typeface="Century Gothic"/>
              <a:cs typeface="Century Gothic"/>
            </a:endParaRPr>
          </a:p>
          <a:p>
            <a:pPr>
              <a:spcAft>
                <a:spcPts val="500"/>
              </a:spcAft>
            </a:pPr>
            <a:r>
              <a:rPr lang="en-US" sz="800" dirty="0" smtClean="0">
                <a:latin typeface="Century Gothic"/>
                <a:cs typeface="Century Gothic"/>
              </a:rPr>
              <a:t>A PhD </a:t>
            </a:r>
            <a:r>
              <a:rPr lang="en-US" sz="800" dirty="0">
                <a:latin typeface="Century Gothic"/>
                <a:cs typeface="Century Gothic"/>
              </a:rPr>
              <a:t>i</a:t>
            </a:r>
            <a:r>
              <a:rPr lang="en-US" sz="800" dirty="0" smtClean="0">
                <a:latin typeface="Century Gothic"/>
                <a:cs typeface="Century Gothic"/>
              </a:rPr>
              <a:t>nvestigating the impacts of stress on retention </a:t>
            </a:r>
            <a:r>
              <a:rPr lang="en-US" sz="800" smtClean="0">
                <a:latin typeface="Century Gothic"/>
                <a:cs typeface="Century Gothic"/>
              </a:rPr>
              <a:t>and the real </a:t>
            </a:r>
            <a:r>
              <a:rPr lang="en-US" sz="800" dirty="0" smtClean="0">
                <a:latin typeface="Century Gothic"/>
                <a:cs typeface="Century Gothic"/>
              </a:rPr>
              <a:t>world application of KFSM is now underway . This PhD will present </a:t>
            </a:r>
            <a:r>
              <a:rPr lang="en-US" sz="800" dirty="0" smtClean="0">
                <a:latin typeface="Century Gothic" charset="0"/>
                <a:ea typeface="Century Gothic" charset="0"/>
                <a:cs typeface="Century Gothic" charset="0"/>
              </a:rPr>
              <a:t>an experimental evaluation of performance-based learning.</a:t>
            </a:r>
            <a:r>
              <a:rPr lang="en-US" sz="800" b="1" dirty="0" smtClean="0">
                <a:latin typeface="Century Gothic" charset="0"/>
                <a:ea typeface="Century Gothic" charset="0"/>
                <a:cs typeface="Century Gothic" charset="0"/>
              </a:rPr>
              <a:t> </a:t>
            </a:r>
            <a:r>
              <a:rPr lang="en-US" sz="800" dirty="0" smtClean="0">
                <a:latin typeface="Century Gothic"/>
                <a:cs typeface="Century Gothic"/>
              </a:rPr>
              <a:t>This PhD forms part of the larger BNHCRC </a:t>
            </a:r>
            <a:r>
              <a:rPr lang="en-US" sz="800" dirty="0">
                <a:latin typeface="Century Gothic"/>
                <a:cs typeface="Century Gothic"/>
              </a:rPr>
              <a:t>project ‘</a:t>
            </a:r>
            <a:r>
              <a:rPr lang="en-US" sz="800" dirty="0" smtClean="0">
                <a:latin typeface="Century Gothic"/>
                <a:cs typeface="Century Gothic"/>
              </a:rPr>
              <a:t>Child-Centred Disaster </a:t>
            </a:r>
            <a:r>
              <a:rPr lang="en-US" sz="800" dirty="0">
                <a:latin typeface="Century Gothic"/>
                <a:cs typeface="Century Gothic"/>
              </a:rPr>
              <a:t>Risk </a:t>
            </a:r>
            <a:r>
              <a:rPr lang="en-US" sz="800" dirty="0" smtClean="0">
                <a:latin typeface="Century Gothic"/>
                <a:cs typeface="Century Gothic"/>
              </a:rPr>
              <a:t>Reduction.’</a:t>
            </a:r>
          </a:p>
          <a:p>
            <a:pPr>
              <a:spcAft>
                <a:spcPts val="500"/>
              </a:spcAft>
            </a:pPr>
            <a:endParaRPr lang="en-US" sz="800" dirty="0" smtClean="0">
              <a:latin typeface="Century Gothic"/>
              <a:cs typeface="Century Gothic"/>
            </a:endParaRPr>
          </a:p>
        </p:txBody>
      </p:sp>
      <p:sp>
        <p:nvSpPr>
          <p:cNvPr id="11" name="Title Placeholder 1"/>
          <p:cNvSpPr txBox="1">
            <a:spLocks/>
          </p:cNvSpPr>
          <p:nvPr/>
        </p:nvSpPr>
        <p:spPr>
          <a:xfrm>
            <a:off x="540000" y="504000"/>
            <a:ext cx="4320000" cy="858974"/>
          </a:xfrm>
          <a:prstGeom prst="rect">
            <a:avLst/>
          </a:prstGeom>
        </p:spPr>
        <p:txBody>
          <a:bodyPr vert="horz" lIns="0" tIns="0" rIns="0" bIns="0" rtlCol="0" anchor="t">
            <a:normAutofit fontScale="85000" lnSpcReduction="10000"/>
          </a:bodyPr>
          <a:lstStyle/>
          <a:p>
            <a:pPr marL="0" marR="0" lvl="0" indent="0" algn="l" defTabSz="457200" rtl="0" eaLnBrk="1" fontAlgn="auto" latinLnBrk="0" hangingPunct="1">
              <a:lnSpc>
                <a:spcPts val="2000"/>
              </a:lnSpc>
              <a:spcBef>
                <a:spcPct val="0"/>
              </a:spcBef>
              <a:spcAft>
                <a:spcPts val="0"/>
              </a:spcAft>
              <a:buClrTx/>
              <a:buSzTx/>
              <a:buFontTx/>
              <a:buNone/>
              <a:tabLst/>
              <a:defRPr/>
            </a:pPr>
            <a:r>
              <a:rPr kumimoji="0" lang="en-AU" sz="2000" b="1" i="0" u="none" strike="noStrike" kern="1200" cap="all" spc="0" normalizeH="0" baseline="0" noProof="0" dirty="0" smtClean="0">
                <a:ln>
                  <a:noFill/>
                </a:ln>
                <a:solidFill>
                  <a:schemeClr val="tx1"/>
                </a:solidFill>
                <a:effectLst/>
                <a:uLnTx/>
                <a:uFillTx/>
                <a:latin typeface="Tw Cen MT"/>
                <a:ea typeface="+mj-ea"/>
                <a:cs typeface="Tw Cen MT"/>
              </a:rPr>
              <a:t>Tasmania Fire Service</a:t>
            </a:r>
          </a:p>
          <a:p>
            <a:pPr marL="0" marR="0" lvl="0" indent="0" algn="l" defTabSz="457200" rtl="0" eaLnBrk="1" fontAlgn="auto" latinLnBrk="0" hangingPunct="1">
              <a:lnSpc>
                <a:spcPts val="2000"/>
              </a:lnSpc>
              <a:spcBef>
                <a:spcPct val="0"/>
              </a:spcBef>
              <a:spcAft>
                <a:spcPts val="0"/>
              </a:spcAft>
              <a:buClrTx/>
              <a:buSzTx/>
              <a:buFontTx/>
              <a:buNone/>
              <a:tabLst/>
              <a:defRPr/>
            </a:pPr>
            <a:r>
              <a:rPr lang="en-US" sz="2000" b="1" cap="all" dirty="0" smtClean="0">
                <a:latin typeface="Tw Cen MT"/>
                <a:ea typeface="+mj-ea"/>
                <a:cs typeface="Tw Cen MT"/>
              </a:rPr>
              <a:t>School Fire Education Program</a:t>
            </a:r>
          </a:p>
          <a:p>
            <a:pPr marL="0" marR="0" lvl="0" indent="0" algn="l" defTabSz="457200" rtl="0" eaLnBrk="1" fontAlgn="auto" latinLnBrk="0" hangingPunct="1">
              <a:lnSpc>
                <a:spcPts val="2000"/>
              </a:lnSpc>
              <a:spcBef>
                <a:spcPct val="0"/>
              </a:spcBef>
              <a:spcAft>
                <a:spcPts val="0"/>
              </a:spcAft>
              <a:buClrTx/>
              <a:buSzTx/>
              <a:buFontTx/>
              <a:buNone/>
              <a:tabLst/>
              <a:defRPr/>
            </a:pPr>
            <a:r>
              <a:rPr kumimoji="0" lang="en-US" sz="2000" b="1" i="0" u="none" strike="noStrike" kern="1200" cap="all" spc="0" normalizeH="0" baseline="0" noProof="0" dirty="0" smtClean="0">
                <a:ln>
                  <a:noFill/>
                </a:ln>
                <a:solidFill>
                  <a:schemeClr val="tx1"/>
                </a:solidFill>
                <a:effectLst/>
                <a:uLnTx/>
                <a:uFillTx/>
                <a:latin typeface="Tw Cen MT"/>
                <a:ea typeface="+mj-ea"/>
                <a:cs typeface="Tw Cen MT"/>
              </a:rPr>
              <a:t>Retention</a:t>
            </a:r>
            <a:r>
              <a:rPr lang="en-US" sz="2000" b="1" cap="all" dirty="0" smtClean="0">
                <a:latin typeface="Tw Cen MT"/>
                <a:ea typeface="+mj-ea"/>
                <a:cs typeface="Tw Cen MT"/>
              </a:rPr>
              <a:t> of Key Fire Safety Messages</a:t>
            </a:r>
            <a:endParaRPr kumimoji="0" lang="en-US" sz="2000" b="1" i="0" u="none" strike="noStrike" kern="1200" cap="all" spc="0" normalizeH="0" baseline="0" noProof="0" dirty="0">
              <a:ln>
                <a:noFill/>
              </a:ln>
              <a:solidFill>
                <a:schemeClr val="tx1"/>
              </a:solidFill>
              <a:effectLst/>
              <a:uLnTx/>
              <a:uFillTx/>
              <a:latin typeface="Tw Cen MT"/>
              <a:ea typeface="+mj-ea"/>
              <a:cs typeface="Tw Cen MT"/>
            </a:endParaRPr>
          </a:p>
        </p:txBody>
      </p:sp>
      <p:sp>
        <p:nvSpPr>
          <p:cNvPr id="9" name="TextBox 8"/>
          <p:cNvSpPr txBox="1"/>
          <p:nvPr/>
        </p:nvSpPr>
        <p:spPr>
          <a:xfrm>
            <a:off x="450000" y="9906935"/>
            <a:ext cx="1578301" cy="431956"/>
          </a:xfrm>
          <a:prstGeom prst="rect">
            <a:avLst/>
          </a:prstGeom>
          <a:blipFill>
            <a:blip r:embed="rId7"/>
            <a:stretch>
              <a:fillRect/>
            </a:stretch>
          </a:blipFill>
        </p:spPr>
        <p:txBody>
          <a:bodyPr wrap="square" rtlCol="0">
            <a:spAutoFit/>
          </a:bodyPr>
          <a:lstStyle/>
          <a:p>
            <a:endParaRPr lang="en-AU" dirty="0"/>
          </a:p>
        </p:txBody>
      </p:sp>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36031" y="7712681"/>
            <a:ext cx="3779053" cy="1914856"/>
          </a:xfrm>
          <a:prstGeom prst="rect">
            <a:avLst/>
          </a:prstGeom>
          <a:ln w="19050">
            <a:solidFill>
              <a:schemeClr val="tx1"/>
            </a:solidFill>
          </a:ln>
        </p:spPr>
      </p:pic>
      <p:pic>
        <p:nvPicPr>
          <p:cNvPr id="8" name="Picture 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117884" y="7712681"/>
            <a:ext cx="3186357" cy="1915200"/>
          </a:xfrm>
          <a:prstGeom prst="rect">
            <a:avLst/>
          </a:prstGeom>
          <a:ln w="19050">
            <a:solidFill>
              <a:schemeClr val="tx1"/>
            </a:solidFill>
          </a:ln>
        </p:spPr>
      </p:pic>
      <p:sp>
        <p:nvSpPr>
          <p:cNvPr id="10" name="TextBox 9"/>
          <p:cNvSpPr txBox="1"/>
          <p:nvPr/>
        </p:nvSpPr>
        <p:spPr>
          <a:xfrm>
            <a:off x="286367" y="9023464"/>
            <a:ext cx="640947" cy="261610"/>
          </a:xfrm>
          <a:prstGeom prst="rect">
            <a:avLst/>
          </a:prstGeom>
          <a:noFill/>
        </p:spPr>
        <p:txBody>
          <a:bodyPr wrap="square" rtlCol="0">
            <a:spAutoFit/>
          </a:bodyPr>
          <a:lstStyle/>
          <a:p>
            <a:r>
              <a:rPr lang="en-US" sz="1100" dirty="0" smtClean="0"/>
              <a:t>Figure 1</a:t>
            </a:r>
            <a:endParaRPr lang="en-US" sz="1100" dirty="0"/>
          </a:p>
        </p:txBody>
      </p:sp>
      <p:sp>
        <p:nvSpPr>
          <p:cNvPr id="12" name="TextBox 11"/>
          <p:cNvSpPr txBox="1"/>
          <p:nvPr/>
        </p:nvSpPr>
        <p:spPr>
          <a:xfrm>
            <a:off x="6564392" y="9006090"/>
            <a:ext cx="668594" cy="261610"/>
          </a:xfrm>
          <a:prstGeom prst="rect">
            <a:avLst/>
          </a:prstGeom>
          <a:noFill/>
        </p:spPr>
        <p:txBody>
          <a:bodyPr wrap="square" rtlCol="0">
            <a:spAutoFit/>
          </a:bodyPr>
          <a:lstStyle/>
          <a:p>
            <a:r>
              <a:rPr lang="en-US" sz="1100" dirty="0"/>
              <a:t>Figure </a:t>
            </a:r>
            <a:r>
              <a:rPr lang="en-US" sz="1100" dirty="0" smtClean="0"/>
              <a:t>2</a:t>
            </a:r>
            <a:endParaRPr lang="en-US" sz="11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bnhcrc-postertemplate-2015_0">
  <a:themeElements>
    <a:clrScheme name="Custom 2">
      <a:dk1>
        <a:sysClr val="windowText" lastClr="000000"/>
      </a:dk1>
      <a:lt1>
        <a:sysClr val="window" lastClr="FFFFFF"/>
      </a:lt1>
      <a:dk2>
        <a:srgbClr val="1F497D"/>
      </a:dk2>
      <a:lt2>
        <a:srgbClr val="EEECE1"/>
      </a:lt2>
      <a:accent1>
        <a:srgbClr val="D02124"/>
      </a:accent1>
      <a:accent2>
        <a:srgbClr val="E37422"/>
      </a:accent2>
      <a:accent3>
        <a:srgbClr val="FED517"/>
      </a:accent3>
      <a:accent4>
        <a:srgbClr val="777877"/>
      </a:accent4>
      <a:accent5>
        <a:srgbClr val="3C3C3B"/>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bnhcrc-postertemplate-2015" id="{A99F7019-3D87-4DB5-82FB-88510D9CE8F9}" vid="{02408959-C33E-43AD-8F41-6CF131AC5D1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Mesh</Template>
  <TotalTime>7702</TotalTime>
  <Words>687</Words>
  <Application>Microsoft Office PowerPoint</Application>
  <PresentationFormat>Custom</PresentationFormat>
  <Paragraphs>41</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Arial</vt:lpstr>
      <vt:lpstr>Calibri</vt:lpstr>
      <vt:lpstr>Century Gothic</vt:lpstr>
      <vt:lpstr>Tw Cen MT</vt:lpstr>
      <vt:lpstr>bnhcrc-postertemplate-2015_0</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Friedo Ligthart</dc:creator>
  <cp:lastModifiedBy>cqugsr</cp:lastModifiedBy>
  <cp:revision>57</cp:revision>
  <cp:lastPrinted>2015-07-20T06:58:48Z</cp:lastPrinted>
  <dcterms:created xsi:type="dcterms:W3CDTF">2015-07-14T00:50:47Z</dcterms:created>
  <dcterms:modified xsi:type="dcterms:W3CDTF">2017-12-05T23:42:12Z</dcterms:modified>
</cp:coreProperties>
</file>