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00" r:id="rId5"/>
  </p:sldMasterIdLst>
  <p:notesMasterIdLst>
    <p:notesMasterId r:id="rId18"/>
  </p:notesMasterIdLst>
  <p:handoutMasterIdLst>
    <p:handoutMasterId r:id="rId19"/>
  </p:handoutMasterIdLst>
  <p:sldIdLst>
    <p:sldId id="1351" r:id="rId6"/>
    <p:sldId id="374" r:id="rId7"/>
    <p:sldId id="1353" r:id="rId8"/>
    <p:sldId id="376" r:id="rId9"/>
    <p:sldId id="375" r:id="rId10"/>
    <p:sldId id="1354" r:id="rId11"/>
    <p:sldId id="378" r:id="rId12"/>
    <p:sldId id="379" r:id="rId13"/>
    <p:sldId id="380" r:id="rId14"/>
    <p:sldId id="1352" r:id="rId15"/>
    <p:sldId id="306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00D76-3C72-4CB3-9FC9-AADDB526D820}">
          <p14:sldIdLst>
            <p14:sldId id="1351"/>
            <p14:sldId id="374"/>
            <p14:sldId id="1353"/>
            <p14:sldId id="376"/>
            <p14:sldId id="375"/>
            <p14:sldId id="1354"/>
            <p14:sldId id="378"/>
            <p14:sldId id="379"/>
            <p14:sldId id="380"/>
            <p14:sldId id="1352"/>
            <p14:sldId id="306"/>
            <p14:sldId id="305"/>
          </p14:sldIdLst>
        </p14:section>
        <p14:section name="Instructions" id="{5EC75C8C-8851-4EC1-83E3-ADCB0283ABB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645"/>
    <a:srgbClr val="FBB800"/>
    <a:srgbClr val="51247A"/>
    <a:srgbClr val="962A8B"/>
    <a:srgbClr val="2EA836"/>
    <a:srgbClr val="D9AC6D"/>
    <a:srgbClr val="EB602B"/>
    <a:srgbClr val="4085C6"/>
    <a:srgbClr val="00A2C7"/>
    <a:srgbClr val="999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762" autoAdjust="0"/>
  </p:normalViewPr>
  <p:slideViewPr>
    <p:cSldViewPr showGuides="1">
      <p:cViewPr varScale="1">
        <p:scale>
          <a:sx n="108" d="100"/>
          <a:sy n="10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52393800039597E-2"/>
          <c:y val="5.3223023164426203E-2"/>
          <c:w val="0.76174463181449104"/>
          <c:h val="0.8577175478983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E-354C-91AB-0C80C16151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9E-354C-91AB-0C80C1615124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E-354C-91AB-0C80C16151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9E-354C-91AB-0C80C1615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2543464"/>
        <c:axId val="-2022546904"/>
      </c:barChart>
      <c:catAx>
        <c:axId val="-202254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accent2"/>
                </a:solidFill>
                <a:latin typeface="Calibri Light"/>
              </a:defRPr>
            </a:pPr>
            <a:endParaRPr lang="en-US"/>
          </a:p>
        </c:txPr>
        <c:crossAx val="-2022546904"/>
        <c:crosses val="autoZero"/>
        <c:auto val="1"/>
        <c:lblAlgn val="ctr"/>
        <c:lblOffset val="100"/>
        <c:noMultiLvlLbl val="0"/>
      </c:catAx>
      <c:valAx>
        <c:axId val="-20225469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 b="0" i="0">
                <a:solidFill>
                  <a:schemeClr val="bg1">
                    <a:lumMod val="50000"/>
                  </a:schemeClr>
                </a:solidFill>
                <a:latin typeface="Calibri"/>
              </a:defRPr>
            </a:pPr>
            <a:endParaRPr lang="en-US"/>
          </a:p>
        </c:txPr>
        <c:crossAx val="-2022543464"/>
        <c:crosses val="autoZero"/>
        <c:crossBetween val="between"/>
      </c:valAx>
      <c:spPr>
        <a:ln w="6350"/>
      </c:spPr>
    </c:plotArea>
    <c:legend>
      <c:legendPos val="r"/>
      <c:layout>
        <c:manualLayout>
          <c:xMode val="edge"/>
          <c:yMode val="edge"/>
          <c:x val="0.87313738085370896"/>
          <c:y val="0.47225520230067902"/>
          <c:w val="0.105809987567344"/>
          <c:h val="0.29174469325195901"/>
        </c:manualLayout>
      </c:layout>
      <c:overlay val="0"/>
      <c:txPr>
        <a:bodyPr/>
        <a:lstStyle/>
        <a:p>
          <a:pPr>
            <a:defRPr sz="800">
              <a:solidFill>
                <a:schemeClr val="bg1">
                  <a:lumMod val="50000"/>
                </a:schemeClr>
              </a:solidFill>
              <a:latin typeface="Calibri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DESIGN INSTRUCTIONS: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text to editable text boxes.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Avoid moving or changing the margins for text boxes, to ensure a well-presented slide.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add a colour to the cut-out shape/background: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fill cut-out shape/background with colour, right click next to the slide and select ‘Format Background…’ from the drop-down menu.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side panel that pops up, select ‘Solid fill’ and then choose one of the ‘Theme </a:t>
            </a:r>
            <a:r>
              <a:rPr lang="en-AU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colors’</a:t>
            </a: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the top of the colour chart.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the ‘Theme </a:t>
            </a:r>
            <a:r>
              <a:rPr lang="en-AU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colors’</a:t>
            </a: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are NHRA corporate colours and should be used wherever possible.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add an image to the cut-out shape/background: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click on the image icon to select an image source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once you’ve added an image, right click the image and select ‘Send to Back’ so that it sits behind the cut-out shape</a:t>
            </a:r>
            <a:endParaRPr lang="en-US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BE386-194F-7A4F-B27A-E80D41302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49F15-40B1-8663-AF4A-F0841799B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EC6CF-0323-7727-850C-8217ED63F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FC761-6988-9568-40FE-3EC664CB4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DESIGN INSTRUCTIONS: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text to editable text boxes.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Avoid moving or changing the margins for text boxes, to ensure a well-presented slide.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add a colour to the cut-out shape/background: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fill cut-out shape/background with colour, right click next to the slide and select ‘Format Background…’ from the drop-down menu.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side panel that pops up, select ‘Solid fill’ and then choose one of the ‘Theme </a:t>
            </a:r>
            <a:r>
              <a:rPr lang="en-AU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colors’</a:t>
            </a: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the top of the colour chart.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the ‘Theme </a:t>
            </a:r>
            <a:r>
              <a:rPr lang="en-AU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colors’</a:t>
            </a: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are NHRA corporate colours and should be used wherever possible.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add an image to the cut-out shape/background: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click on the image icon to select an image source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once you’ve added an image, right click the image and select ‘Send to Back’ so that it sits behind the cut-out shape</a:t>
            </a:r>
            <a:endParaRPr lang="en-US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4E824-1B03-EA34-E999-C079983D5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BE386-194F-7A4F-B27A-E80D41302E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D740C-62C9-9A46-AFC1-9609C8956F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5288EFE-A26B-45CA-9915-11C0DD72B5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8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D740C-62C9-9A46-AFC1-9609C8956F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5288EFE-A26B-45CA-9915-11C0DD72B5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8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16725-1C5D-4F6E-900B-3580ED1B4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FE64C-392C-4148-996C-A5BCCCAC7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87849A-F529-4CD5-AC55-05BB9FCEC1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EDAD56-26A5-445E-899E-91F378A60EDF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bg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8D7F9E-C12F-47F1-B536-38EB7D688E56}"/>
              </a:ext>
            </a:extLst>
          </p:cNvPr>
          <p:cNvSpPr txBox="1"/>
          <p:nvPr userDrawn="1"/>
        </p:nvSpPr>
        <p:spPr>
          <a:xfrm>
            <a:off x="694800" y="4545136"/>
            <a:ext cx="2391677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650" dirty="0">
                <a:solidFill>
                  <a:schemeClr val="tx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0A747EC-BBDB-1869-3707-DC8C82381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30436" y="0"/>
            <a:ext cx="7661564" cy="6858000"/>
          </a:xfrm>
        </p:spPr>
        <p:txBody>
          <a:bodyPr lIns="360000" tIns="720000" rIns="360000" anchor="ctr" anchorCtr="0"/>
          <a:lstStyle>
            <a:lvl1pPr marL="0" indent="0" algn="ctr">
              <a:buNone/>
              <a:defRPr sz="1600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FF01B-D400-272A-5865-C8FA58D6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57517-D81C-4F26-F05F-6A80BD84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99F0-A01A-BE49-926B-3F6CA77050D3}" type="datetime4">
              <a:rPr lang="en-AU" smtClean="0"/>
              <a:pPr/>
              <a:t>4 March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84BCD-BB8E-EF19-C341-34ED4009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7AF9-ADA4-A40E-F5D0-88A26145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1E3-A3D4-CA46-BCBF-EA66DA4410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9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3704">
          <p15:clr>
            <a:srgbClr val="FBAE40"/>
          </p15:clr>
        </p15:guide>
        <p15:guide id="4" pos="39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 userDrawn="1">
            <p:ph type="body" idx="13" hasCustomPrompt="1"/>
          </p:nvPr>
        </p:nvSpPr>
        <p:spPr>
          <a:xfrm>
            <a:off x="1046400" y="4701541"/>
            <a:ext cx="3750733" cy="448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75000"/>
              </a:lnSpc>
              <a:buNone/>
              <a:defRPr sz="1867" b="0" i="0" baseline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AU"/>
              <a:t>Date</a:t>
            </a:r>
          </a:p>
        </p:txBody>
      </p:sp>
      <p:sp>
        <p:nvSpPr>
          <p:cNvPr id="7" name="Text Placeholder 7"/>
          <p:cNvSpPr>
            <a:spLocks noGrp="1"/>
          </p:cNvSpPr>
          <p:nvPr userDrawn="1">
            <p:ph type="body" idx="11" hasCustomPrompt="1"/>
          </p:nvPr>
        </p:nvSpPr>
        <p:spPr>
          <a:xfrm>
            <a:off x="1046400" y="1848036"/>
            <a:ext cx="7281333" cy="836901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5067" b="0" i="0" baseline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AU"/>
              <a:t>Presentation title</a:t>
            </a:r>
          </a:p>
        </p:txBody>
      </p:sp>
      <p:sp>
        <p:nvSpPr>
          <p:cNvPr id="11" name="Text Placeholder 7"/>
          <p:cNvSpPr>
            <a:spLocks noGrp="1"/>
          </p:cNvSpPr>
          <p:nvPr userDrawn="1">
            <p:ph type="body" idx="12" hasCustomPrompt="1"/>
          </p:nvPr>
        </p:nvSpPr>
        <p:spPr>
          <a:xfrm>
            <a:off x="1046400" y="2699044"/>
            <a:ext cx="7281333" cy="400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3467" b="0" i="0" baseline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AU"/>
              <a:t>Subtitle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7CAD97-5E74-8CF0-0EF2-8B715875B2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30519969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1046400" y="1848000"/>
            <a:ext cx="7281600" cy="798621"/>
          </a:xfrm>
          <a:prstGeom prst="rect">
            <a:avLst/>
          </a:prstGeom>
        </p:spPr>
        <p:txBody>
          <a:bodyPr lIns="90000" tIns="46800" rIns="90000" bIns="46800" anchor="b" anchorCtr="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0" i="0" baseline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Section divider title</a:t>
            </a:r>
            <a:endParaRPr lang="en-US"/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7" hasCustomPrompt="1"/>
          </p:nvPr>
        </p:nvSpPr>
        <p:spPr>
          <a:xfrm>
            <a:off x="1046400" y="2697600"/>
            <a:ext cx="7281600" cy="40640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467" b="0" i="0" baseline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to go here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2A8BD-84F6-C404-FB8A-1AC8E0395C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18395485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1046983" y="1848000"/>
            <a:ext cx="7281600" cy="798621"/>
          </a:xfrm>
          <a:prstGeom prst="rect">
            <a:avLst/>
          </a:prstGeom>
        </p:spPr>
        <p:txBody>
          <a:bodyPr lIns="90000" tIns="46800" rIns="90000" bIns="46800" anchor="b" anchorCtr="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0" i="0" baseline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Section divider title</a:t>
            </a:r>
            <a:endParaRPr lang="en-US"/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7" hasCustomPrompt="1"/>
          </p:nvPr>
        </p:nvSpPr>
        <p:spPr>
          <a:xfrm>
            <a:off x="1046983" y="2697600"/>
            <a:ext cx="7281600" cy="40640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467" b="0" i="0" baseline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to go here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795BC4-B5D4-FB01-9B36-B5E2A11505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39643879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46400" y="1148442"/>
            <a:ext cx="10269339" cy="4663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2400" b="1" i="0" baseline="0">
                <a:solidFill>
                  <a:srgbClr val="D8541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Subhead title to go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790311" y="624275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/>
          </p:nvPr>
        </p:nvSpPr>
        <p:spPr>
          <a:xfrm>
            <a:off x="1046400" y="1780417"/>
            <a:ext cx="10269339" cy="3929141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-335992">
              <a:lnSpc>
                <a:spcPct val="150000"/>
              </a:lnSpc>
              <a:spcBef>
                <a:spcPts val="0"/>
              </a:spcBef>
              <a:buClr>
                <a:srgbClr val="0F6CB6"/>
              </a:buClr>
              <a:buSzPct val="100000"/>
              <a:buFont typeface="Wingdings" panose="05000000000000000000" pitchFamily="2" charset="2"/>
              <a:buChar char="§"/>
              <a:defRPr sz="1467" b="0" i="0">
                <a:latin typeface="+mn-lt"/>
                <a:cs typeface="Arial" panose="020B0604020202020204" pitchFamily="34" charset="0"/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40CD747-FE93-584B-B9CE-68121CEAFE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400" y="516465"/>
            <a:ext cx="10269339" cy="631976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Click to add title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D9C63B-39D2-D971-047C-AF758B49A49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2438078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o Subtitl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2790311" y="624275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/>
          </p:nvPr>
        </p:nvSpPr>
        <p:spPr>
          <a:xfrm>
            <a:off x="1046400" y="1142364"/>
            <a:ext cx="10269339" cy="4636445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-335992">
              <a:lnSpc>
                <a:spcPct val="150000"/>
              </a:lnSpc>
              <a:spcBef>
                <a:spcPts val="0"/>
              </a:spcBef>
              <a:buClr>
                <a:srgbClr val="0F6CB6"/>
              </a:buClr>
              <a:buSzPct val="100000"/>
              <a:buFont typeface="Wingdings" panose="05000000000000000000" pitchFamily="2" charset="2"/>
              <a:buChar char="§"/>
              <a:defRPr sz="1467" b="0" i="0" baseline="0">
                <a:latin typeface="+mn-lt"/>
                <a:cs typeface="Arial" panose="020B0604020202020204" pitchFamily="34" charset="0"/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40CD747-FE93-584B-B9CE-68121CEAFE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400" y="510388"/>
            <a:ext cx="10269339" cy="631976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Click to add title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485087-2946-3A81-7172-246839A312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142555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7699963" y="1850599"/>
            <a:ext cx="3613637" cy="3865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532762"/>
                </a:solidFill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1046400" y="1850599"/>
            <a:ext cx="6428293" cy="3865043"/>
          </a:xfrm>
          <a:prstGeom prst="rect">
            <a:avLst/>
          </a:prstGeom>
        </p:spPr>
        <p:txBody>
          <a:bodyPr lIns="90000" tIns="46800" rIns="90000" bIns="46800" numCol="1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CB6"/>
              </a:buClr>
              <a:buSzPct val="120000"/>
              <a:buFont typeface="Wingdings" panose="05000000000000000000" pitchFamily="2" charset="2"/>
              <a:buNone/>
              <a:tabLst/>
              <a:defRPr sz="1467" b="0" i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46400" y="1142359"/>
            <a:ext cx="10267200" cy="4663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buNone/>
              <a:defRPr sz="2400" b="1" i="0" baseline="0">
                <a:solidFill>
                  <a:srgbClr val="D8541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Subhead title to go here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231CF6F-8065-B046-8959-7FF3A9E0C4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400" y="508760"/>
            <a:ext cx="10267200" cy="6336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Click to add title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8F13C9-E0DD-88CF-E7C0-C192703C060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4123973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0A79916-2138-AE4C-B55B-A6A850905FA8}"/>
              </a:ext>
            </a:extLst>
          </p:cNvPr>
          <p:cNvSpPr/>
          <p:nvPr userDrawn="1"/>
        </p:nvSpPr>
        <p:spPr>
          <a:xfrm>
            <a:off x="7948019" y="1419664"/>
            <a:ext cx="3365581" cy="389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D86495-6B76-D147-8599-02D6CF782443}"/>
              </a:ext>
            </a:extLst>
          </p:cNvPr>
          <p:cNvSpPr/>
          <p:nvPr userDrawn="1"/>
        </p:nvSpPr>
        <p:spPr>
          <a:xfrm>
            <a:off x="4476366" y="1419664"/>
            <a:ext cx="3346167" cy="389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69063" y="1419664"/>
            <a:ext cx="3370167" cy="389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039024" y="1968000"/>
            <a:ext cx="3280285" cy="37186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594" indent="-228594">
              <a:lnSpc>
                <a:spcPct val="150000"/>
              </a:lnSpc>
              <a:spcBef>
                <a:spcPts val="0"/>
              </a:spcBef>
              <a:buClr>
                <a:srgbClr val="0F6CB6"/>
              </a:buClr>
              <a:buFont typeface="Arial" panose="020B0604020202020204" pitchFamily="34" charset="0"/>
              <a:buChar char="•"/>
              <a:defRPr sz="1467" b="0" i="0"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467" b="0" i="0">
                <a:latin typeface="Calibri Light"/>
                <a:cs typeface="Calibri Light"/>
              </a:defRPr>
            </a:lvl2pPr>
            <a:lvl3pPr marL="1219170" indent="0">
              <a:buNone/>
              <a:defRPr sz="1467" b="0" i="0">
                <a:latin typeface="Calibri Light"/>
                <a:cs typeface="Calibri Light"/>
              </a:defRPr>
            </a:lvl3pPr>
            <a:lvl4pPr marL="1828754" indent="0">
              <a:buNone/>
              <a:defRPr sz="1467" b="0" i="0">
                <a:latin typeface="Calibri Light"/>
                <a:cs typeface="Calibri Light"/>
              </a:defRPr>
            </a:lvl4pPr>
            <a:lvl5pPr marL="2438339" indent="0">
              <a:buNone/>
              <a:defRPr sz="14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517327" y="1968000"/>
            <a:ext cx="3280285" cy="37186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594" indent="-228594">
              <a:lnSpc>
                <a:spcPct val="150000"/>
              </a:lnSpc>
              <a:spcBef>
                <a:spcPts val="0"/>
              </a:spcBef>
              <a:buClr>
                <a:srgbClr val="0F6CB6"/>
              </a:buClr>
              <a:buFont typeface="Arial" panose="020B0604020202020204" pitchFamily="34" charset="0"/>
              <a:buChar char="•"/>
              <a:defRPr sz="1467" b="0" i="0"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467" b="0" i="0">
                <a:latin typeface="Calibri Light"/>
                <a:cs typeface="Calibri Light"/>
              </a:defRPr>
            </a:lvl2pPr>
            <a:lvl3pPr marL="1219170" indent="0">
              <a:buNone/>
              <a:defRPr sz="1467" b="0" i="0">
                <a:latin typeface="Calibri Light"/>
                <a:cs typeface="Calibri Light"/>
              </a:defRPr>
            </a:lvl3pPr>
            <a:lvl4pPr marL="1828754" indent="0">
              <a:buNone/>
              <a:defRPr sz="1467" b="0" i="0">
                <a:latin typeface="Calibri Light"/>
                <a:cs typeface="Calibri Light"/>
              </a:defRPr>
            </a:lvl4pPr>
            <a:lvl5pPr marL="2438339" indent="0">
              <a:buNone/>
              <a:defRPr sz="14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997060" y="1968000"/>
            <a:ext cx="3280285" cy="37186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594" indent="-228594">
              <a:lnSpc>
                <a:spcPct val="150000"/>
              </a:lnSpc>
              <a:spcBef>
                <a:spcPts val="0"/>
              </a:spcBef>
              <a:buClr>
                <a:srgbClr val="0F6CB6"/>
              </a:buClr>
              <a:buFont typeface="Arial" panose="020B0604020202020204" pitchFamily="34" charset="0"/>
              <a:buChar char="•"/>
              <a:defRPr sz="1467" b="0" i="0"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467" b="0" i="0">
                <a:latin typeface="Calibri Light"/>
                <a:cs typeface="Calibri Light"/>
              </a:defRPr>
            </a:lvl2pPr>
            <a:lvl3pPr marL="1219170" indent="0">
              <a:buNone/>
              <a:defRPr sz="1467" b="0" i="0">
                <a:latin typeface="Calibri Light"/>
                <a:cs typeface="Calibri Light"/>
              </a:defRPr>
            </a:lvl3pPr>
            <a:lvl4pPr marL="1828754" indent="0">
              <a:buNone/>
              <a:defRPr sz="1467" b="0" i="0">
                <a:latin typeface="Calibri Light"/>
                <a:cs typeface="Calibri Light"/>
              </a:defRPr>
            </a:lvl4pPr>
            <a:lvl5pPr marL="2438339" indent="0">
              <a:buNone/>
              <a:defRPr sz="14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039024" y="1419664"/>
            <a:ext cx="3286760" cy="381000"/>
          </a:xfrm>
          <a:prstGeom prst="rect">
            <a:avLst/>
          </a:prstGeom>
        </p:spPr>
        <p:txBody>
          <a:bodyPr lIns="0" tIns="54000" rIns="0" bIns="54000">
            <a:noAutofit/>
          </a:bodyPr>
          <a:lstStyle>
            <a:lvl1pPr marL="0" indent="0" algn="l">
              <a:buNone/>
              <a:defRPr sz="1600" b="1" i="0">
                <a:solidFill>
                  <a:srgbClr val="D8541E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/>
              <a:t>Column text header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4534269" y="1419664"/>
            <a:ext cx="3286760" cy="381000"/>
          </a:xfrm>
          <a:prstGeom prst="rect">
            <a:avLst/>
          </a:prstGeom>
        </p:spPr>
        <p:txBody>
          <a:bodyPr lIns="0" tIns="54000" rIns="0" bIns="54000">
            <a:noAutofit/>
          </a:bodyPr>
          <a:lstStyle>
            <a:lvl1pPr marL="0" indent="0">
              <a:buNone/>
              <a:defRPr sz="1600" b="1" i="0">
                <a:solidFill>
                  <a:srgbClr val="D85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/>
              <a:t>Column text header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8013098" y="1419664"/>
            <a:ext cx="3286757" cy="381000"/>
          </a:xfrm>
          <a:prstGeom prst="rect">
            <a:avLst/>
          </a:prstGeom>
        </p:spPr>
        <p:txBody>
          <a:bodyPr lIns="0" tIns="54000" rIns="0" bIns="54000">
            <a:noAutofit/>
          </a:bodyPr>
          <a:lstStyle>
            <a:lvl1pPr marL="0" indent="0">
              <a:buNone/>
              <a:defRPr sz="1600" b="1" i="0">
                <a:solidFill>
                  <a:srgbClr val="D8541E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/>
              <a:t>Column text header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1251C5D8-5543-7A43-9651-91C1A84EA1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6400" y="508761"/>
            <a:ext cx="10267200" cy="46351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Click to add title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8375BB-7931-AD5C-245B-B6CB121812F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2568558458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BD86495-6B76-D147-8599-02D6CF782443}"/>
              </a:ext>
            </a:extLst>
          </p:cNvPr>
          <p:cNvSpPr/>
          <p:nvPr userDrawn="1"/>
        </p:nvSpPr>
        <p:spPr>
          <a:xfrm>
            <a:off x="6319532" y="1420800"/>
            <a:ext cx="4994067" cy="389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981065" y="1420800"/>
            <a:ext cx="4994067" cy="389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036779" y="1968000"/>
            <a:ext cx="4945732" cy="37186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594" indent="-228594">
              <a:lnSpc>
                <a:spcPct val="150000"/>
              </a:lnSpc>
              <a:spcBef>
                <a:spcPts val="0"/>
              </a:spcBef>
              <a:buClr>
                <a:srgbClr val="0F6CB6"/>
              </a:buClr>
              <a:buFont typeface="Arial" panose="020B0604020202020204" pitchFamily="34" charset="0"/>
              <a:buChar char="•"/>
              <a:defRPr sz="1467" b="0" i="0"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467" b="0" i="0">
                <a:latin typeface="Calibri Light"/>
                <a:cs typeface="Calibri Light"/>
              </a:defRPr>
            </a:lvl2pPr>
            <a:lvl3pPr marL="1219170" indent="0">
              <a:buNone/>
              <a:defRPr sz="1467" b="0" i="0">
                <a:latin typeface="Calibri Light"/>
                <a:cs typeface="Calibri Light"/>
              </a:defRPr>
            </a:lvl3pPr>
            <a:lvl4pPr marL="1828754" indent="0">
              <a:buNone/>
              <a:defRPr sz="1467" b="0" i="0">
                <a:latin typeface="Calibri Light"/>
                <a:cs typeface="Calibri Light"/>
              </a:defRPr>
            </a:lvl4pPr>
            <a:lvl5pPr marL="2438339" indent="0">
              <a:buNone/>
              <a:defRPr sz="14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6367869" y="1968000"/>
            <a:ext cx="4945732" cy="37186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594" indent="-228594">
              <a:lnSpc>
                <a:spcPct val="150000"/>
              </a:lnSpc>
              <a:spcBef>
                <a:spcPts val="0"/>
              </a:spcBef>
              <a:buClr>
                <a:srgbClr val="0F6CB6"/>
              </a:buClr>
              <a:buFont typeface="Arial" panose="020B0604020202020204" pitchFamily="34" charset="0"/>
              <a:buChar char="•"/>
              <a:defRPr sz="1467" b="0" i="0"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467" b="0" i="0">
                <a:latin typeface="Calibri Light"/>
                <a:cs typeface="Calibri Light"/>
              </a:defRPr>
            </a:lvl2pPr>
            <a:lvl3pPr marL="1219170" indent="0">
              <a:buNone/>
              <a:defRPr sz="1467" b="0" i="0">
                <a:latin typeface="Calibri Light"/>
                <a:cs typeface="Calibri Light"/>
              </a:defRPr>
            </a:lvl3pPr>
            <a:lvl4pPr marL="1828754" indent="0">
              <a:buNone/>
              <a:defRPr sz="1467" b="0" i="0">
                <a:latin typeface="Calibri Light"/>
                <a:cs typeface="Calibri Light"/>
              </a:defRPr>
            </a:lvl4pPr>
            <a:lvl5pPr marL="2438339" indent="0">
              <a:buNone/>
              <a:defRPr sz="14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029401" y="1420800"/>
            <a:ext cx="4945731" cy="381000"/>
          </a:xfrm>
          <a:prstGeom prst="rect">
            <a:avLst/>
          </a:prstGeom>
        </p:spPr>
        <p:txBody>
          <a:bodyPr lIns="0" tIns="54000" rIns="0" bIns="54000">
            <a:noAutofit/>
          </a:bodyPr>
          <a:lstStyle>
            <a:lvl1pPr marL="0" indent="0" algn="l">
              <a:buNone/>
              <a:defRPr sz="1600" b="1" i="0">
                <a:solidFill>
                  <a:srgbClr val="D8541E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/>
              <a:t>Column text header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377435" y="1420800"/>
            <a:ext cx="4936164" cy="381000"/>
          </a:xfrm>
          <a:prstGeom prst="rect">
            <a:avLst/>
          </a:prstGeom>
        </p:spPr>
        <p:txBody>
          <a:bodyPr lIns="0" tIns="54000" rIns="0" bIns="54000">
            <a:noAutofit/>
          </a:bodyPr>
          <a:lstStyle>
            <a:lvl1pPr marL="0" indent="0">
              <a:buNone/>
              <a:defRPr sz="1600" b="1" i="0">
                <a:solidFill>
                  <a:srgbClr val="D8541E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867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en-US"/>
              <a:t>Column text header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1251C5D8-5543-7A43-9651-91C1A84EA1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6400" y="508761"/>
            <a:ext cx="10267200" cy="46351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Click to add title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E0198-A7F2-72FD-ADA4-F5784331FEC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2468713769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12"/>
          <p:cNvSpPr>
            <a:spLocks noGrp="1"/>
          </p:cNvSpPr>
          <p:nvPr>
            <p:ph type="tbl" sz="quarter" idx="12"/>
          </p:nvPr>
        </p:nvSpPr>
        <p:spPr>
          <a:xfrm>
            <a:off x="1046401" y="1544102"/>
            <a:ext cx="6676096" cy="4152967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67">
                <a:solidFill>
                  <a:srgbClr val="532762"/>
                </a:solidFill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46401" y="1160931"/>
            <a:ext cx="869948" cy="179212"/>
          </a:xfrm>
          <a:prstGeom prst="rect">
            <a:avLst/>
          </a:prstGeom>
        </p:spPr>
        <p:txBody>
          <a:bodyPr wrap="none" lIns="9000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67" b="0" i="0" baseline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Figure </a:t>
            </a:r>
            <a:r>
              <a:rPr lang="en-US" err="1"/>
              <a:t>xx.x</a:t>
            </a:r>
            <a:endParaRPr lang="en-US"/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3C01BA48-27FD-4B57-A766-4729D01B2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400" y="558323"/>
            <a:ext cx="10267200" cy="39864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Table title goes here</a:t>
            </a:r>
            <a:endParaRPr lang="en-US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10327C8A-B765-4EF7-9C1C-7F6AF8397C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04029" y="1544102"/>
            <a:ext cx="3193695" cy="4152967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67">
                <a:solidFill>
                  <a:srgbClr val="532762"/>
                </a:solidFill>
                <a:latin typeface="+mn-lt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4E0142-FFA1-27A7-2E16-C403BB10CF7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318477799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12">
            <a:extLst>
              <a:ext uri="{FF2B5EF4-FFF2-40B4-BE49-F238E27FC236}">
                <a16:creationId xmlns:a16="http://schemas.microsoft.com/office/drawing/2014/main" id="{431ACB15-B479-4104-BA28-3A9302640F4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46401" y="1534187"/>
            <a:ext cx="10267199" cy="41926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67">
                <a:solidFill>
                  <a:srgbClr val="53276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ED39CF-25AE-4925-A189-2EEE326623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6401" y="1151017"/>
            <a:ext cx="869948" cy="179212"/>
          </a:xfrm>
          <a:prstGeom prst="rect">
            <a:avLst/>
          </a:prstGeom>
        </p:spPr>
        <p:txBody>
          <a:bodyPr wrap="none" lIns="90000" tIns="0" rIns="90000" bIns="0">
            <a:noAutofit/>
          </a:bodyPr>
          <a:lstStyle>
            <a:lvl1pPr marL="0" indent="0">
              <a:spcBef>
                <a:spcPts val="0"/>
              </a:spcBef>
              <a:buNone/>
              <a:defRPr sz="1067" b="0" i="0" baseline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Figure </a:t>
            </a:r>
            <a:r>
              <a:rPr lang="en-US" err="1"/>
              <a:t>xx.x</a:t>
            </a:r>
            <a:endParaRPr lang="en-US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98F272C9-4D1E-4FC5-8D9C-0BD5321EB1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400" y="548408"/>
            <a:ext cx="10267200" cy="39864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Table title goes here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BFE88B-8F1A-02C2-0990-3C7E1D27EAE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2131494400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1046401" y="1538564"/>
            <a:ext cx="6686009" cy="4240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53276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46400" y="1149854"/>
            <a:ext cx="869949" cy="190289"/>
          </a:xfrm>
          <a:prstGeom prst="rect">
            <a:avLst/>
          </a:prstGeom>
        </p:spPr>
        <p:txBody>
          <a:bodyPr wrap="none" lIns="90000" tIns="0" rIns="90000" bIns="0">
            <a:noAutofit/>
          </a:bodyPr>
          <a:lstStyle>
            <a:lvl1pPr marL="0" indent="0">
              <a:spcBef>
                <a:spcPts val="0"/>
              </a:spcBef>
              <a:buNone/>
              <a:defRPr sz="1067" b="0" i="0" baseline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Figure </a:t>
            </a:r>
            <a:r>
              <a:rPr lang="en-US" err="1"/>
              <a:t>xx.x</a:t>
            </a:r>
            <a:endParaRPr lang="en-US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06F4C7A4-3273-4427-A6F9-C3D7BCD27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6400" y="537352"/>
            <a:ext cx="10325821" cy="39864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Chart title goes here</a:t>
            </a:r>
            <a:endParaRPr lang="en-US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89A85211-358D-4538-943D-8612327201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73783" y="1538565"/>
            <a:ext cx="3198439" cy="42336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53276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4F1E02-B7C1-394B-A505-86DD473FCD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01317030"/>
              </p:ext>
            </p:extLst>
          </p:nvPr>
        </p:nvGraphicFramePr>
        <p:xfrm>
          <a:off x="1966173" y="1927276"/>
          <a:ext cx="5374352" cy="355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1E03CA-415A-9F27-ADA9-9BBE084D78A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21439126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6415536" y="1107222"/>
            <a:ext cx="4956685" cy="466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 i="0" baseline="0">
                <a:solidFill>
                  <a:srgbClr val="D8541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Subhead title to go here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415536" y="1593347"/>
            <a:ext cx="4956685" cy="4230644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Arial"/>
              <a:buNone/>
              <a:tabLst/>
              <a:defRPr sz="1467" b="0" i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Column text to go here 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682F4D19-517D-4FBD-B318-F7E57851A6F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046400" y="1573594"/>
            <a:ext cx="4956685" cy="4254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53276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B437C0-6DE1-45CD-9424-A5D765D91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6400" y="1150120"/>
            <a:ext cx="869949" cy="190289"/>
          </a:xfrm>
          <a:prstGeom prst="rect">
            <a:avLst/>
          </a:prstGeom>
        </p:spPr>
        <p:txBody>
          <a:bodyPr wrap="none" lIns="90000" tIns="0" rIns="90000" bIns="0">
            <a:noAutofit/>
          </a:bodyPr>
          <a:lstStyle>
            <a:lvl1pPr marL="0" indent="0">
              <a:spcBef>
                <a:spcPts val="0"/>
              </a:spcBef>
              <a:buNone/>
              <a:defRPr sz="1067" b="0" i="0" baseline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Figure </a:t>
            </a:r>
            <a:r>
              <a:rPr lang="en-US" err="1"/>
              <a:t>xx.x</a:t>
            </a:r>
            <a:endParaRPr lang="en-US"/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74239F92-6695-4048-89D6-8F4E97B88A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6400" y="520849"/>
            <a:ext cx="10325821" cy="39864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Chart title goes here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036E8-6C1F-93E3-3BE7-7E398E78F12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4261412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8"/>
          </p:nvPr>
        </p:nvSpPr>
        <p:spPr>
          <a:xfrm>
            <a:off x="1046401" y="1603331"/>
            <a:ext cx="4623423" cy="4117708"/>
          </a:xfrm>
          <a:prstGeom prst="rect">
            <a:avLst/>
          </a:prstGeom>
        </p:spPr>
        <p:txBody>
          <a:bodyPr lIns="0" tIns="46800" rIns="0" bIns="0">
            <a:normAutofit/>
          </a:bodyPr>
          <a:lstStyle>
            <a:lvl1pPr marL="0" indent="-335992">
              <a:lnSpc>
                <a:spcPct val="150000"/>
              </a:lnSpc>
              <a:spcBef>
                <a:spcPts val="0"/>
              </a:spcBef>
              <a:buClr>
                <a:srgbClr val="0F6CB6"/>
              </a:buClr>
              <a:buFont typeface="Wingdings" panose="05000000000000000000" pitchFamily="2" charset="2"/>
              <a:buChar char="§"/>
              <a:defRPr sz="1467" b="0" i="0">
                <a:latin typeface="+mn-lt"/>
                <a:cs typeface="Arial" panose="020B0604020202020204" pitchFamily="34" charset="0"/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2">
            <a:extLst>
              <a:ext uri="{FF2B5EF4-FFF2-40B4-BE49-F238E27FC236}">
                <a16:creationId xmlns:a16="http://schemas.microsoft.com/office/drawing/2014/main" id="{BCCBEF37-AFF9-4CCE-A27D-3AAB5B029AD2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003084" y="1603331"/>
            <a:ext cx="5369136" cy="4117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532762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5A29C2AD-7017-40E5-AD68-C9315BFB19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6401" y="1136962"/>
            <a:ext cx="4623423" cy="466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 i="0" baseline="0">
                <a:solidFill>
                  <a:srgbClr val="D85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/>
              <a:t>Subhead title to go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FEBCB75-CA06-4BD4-9B0D-D65518DF70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3084" y="1217601"/>
            <a:ext cx="869949" cy="190289"/>
          </a:xfrm>
          <a:prstGeom prst="rect">
            <a:avLst/>
          </a:prstGeom>
        </p:spPr>
        <p:txBody>
          <a:bodyPr wrap="none" lIns="90000" tIns="0" rIns="90000" bIns="0">
            <a:noAutofit/>
          </a:bodyPr>
          <a:lstStyle>
            <a:lvl1pPr marL="0" indent="0">
              <a:buNone/>
              <a:defRPr sz="1067" b="0" i="0" baseline="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Figure </a:t>
            </a:r>
            <a:r>
              <a:rPr lang="en-US" err="1"/>
              <a:t>xx.x</a:t>
            </a:r>
            <a:endParaRPr lang="en-US"/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CA54C8D7-C17B-421C-B570-BEBC89967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6401" y="519724"/>
            <a:ext cx="10325820" cy="39864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3200" b="0" i="0">
                <a:solidFill>
                  <a:srgbClr val="0D1E46"/>
                </a:solidFill>
                <a:latin typeface="+mj-lt"/>
                <a:cs typeface="Arial" panose="020B0604020202020204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AU"/>
              <a:t>Chart title goes here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49625C-5B0C-BF0B-6025-024ACB8D44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6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837324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  <p:sldLayoutId id="2147483799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4A66E-EBFC-B8D1-E23B-DF953DE9017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955829"/>
            <a:ext cx="12192000" cy="902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DF706-EA66-C689-7436-BC385EC4DCEF}"/>
              </a:ext>
            </a:extLst>
          </p:cNvPr>
          <p:cNvSpPr txBox="1"/>
          <p:nvPr userDrawn="1"/>
        </p:nvSpPr>
        <p:spPr>
          <a:xfrm>
            <a:off x="374343" y="6271213"/>
            <a:ext cx="5153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FE2A7D9-BFF8-41BD-9087-C89DCC95D168}" type="slidenum">
              <a:rPr lang="en-AU" sz="1200" b="1" smtClean="0">
                <a:solidFill>
                  <a:schemeClr val="bg1"/>
                </a:solidFill>
              </a:rPr>
              <a:pPr/>
              <a:t>‹#›</a:t>
            </a:fld>
            <a:r>
              <a:rPr lang="en-AU" sz="1200" b="1">
                <a:solidFill>
                  <a:schemeClr val="bg1"/>
                </a:solidFill>
              </a:rPr>
              <a:t>     |     </a:t>
            </a:r>
            <a:r>
              <a:rPr lang="en-AU" sz="1200" b="1" i="0" u="none" strike="noStrike" baseline="0">
                <a:solidFill>
                  <a:schemeClr val="bg1"/>
                </a:solidFill>
                <a:latin typeface="Calibri-Bold"/>
              </a:rPr>
              <a:t>Australian Reinsurance Pool Corporation</a:t>
            </a:r>
            <a:endParaRPr lang="en-AU" sz="1200" b="1">
              <a:solidFill>
                <a:schemeClr val="bg1"/>
              </a:solidFill>
            </a:endParaRPr>
          </a:p>
        </p:txBody>
      </p:sp>
      <p:sp>
        <p:nvSpPr>
          <p:cNvPr id="2" name="JS SlideHeader">
            <a:extLst>
              <a:ext uri="{FF2B5EF4-FFF2-40B4-BE49-F238E27FC236}">
                <a16:creationId xmlns:a16="http://schemas.microsoft.com/office/drawing/2014/main" id="{75E46929-5CCD-7E53-A760-6AF901053FB0}"/>
              </a:ext>
            </a:extLst>
          </p:cNvPr>
          <p:cNvSpPr txBox="1"/>
          <p:nvPr userDrawn="1"/>
        </p:nvSpPr>
        <p:spPr>
          <a:xfrm>
            <a:off x="1219200" y="84667"/>
            <a:ext cx="9753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6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object in a field&#10;&#10;Description automatically generated">
            <a:extLst>
              <a:ext uri="{FF2B5EF4-FFF2-40B4-BE49-F238E27FC236}">
                <a16:creationId xmlns:a16="http://schemas.microsoft.com/office/drawing/2014/main" id="{AA56E847-224B-CD1C-E697-44FDCA342D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567" r="8567"/>
          <a:stretch>
            <a:fillRect/>
          </a:stretch>
        </p:blipFill>
        <p:spPr>
          <a:xfrm>
            <a:off x="7672388" y="0"/>
            <a:ext cx="4519612" cy="6858000"/>
          </a:xfrm>
          <a:noFill/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310BCFA3-C272-94B9-B6C7-08D741A084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"/>
          <a:stretch/>
        </p:blipFill>
        <p:spPr>
          <a:xfrm>
            <a:off x="11112" y="0"/>
            <a:ext cx="11503748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515B166-418B-53C7-6429-533AF2F22C4B}"/>
              </a:ext>
            </a:extLst>
          </p:cNvPr>
          <p:cNvSpPr txBox="1">
            <a:spLocks/>
          </p:cNvSpPr>
          <p:nvPr/>
        </p:nvSpPr>
        <p:spPr>
          <a:xfrm>
            <a:off x="1390650" y="1431137"/>
            <a:ext cx="4716463" cy="199786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/>
          </a:bodyPr>
          <a:lstStyle>
            <a:lvl1pPr marL="0" indent="0" algn="ctr" defTabSz="914400" rtl="0" eaLnBrk="1" fontAlgn="t" latinLnBrk="0" hangingPunct="1">
              <a:lnSpc>
                <a:spcPts val="5000"/>
              </a:lnSpc>
              <a:spcBef>
                <a:spcPts val="1200"/>
              </a:spcBef>
              <a:buFont typeface="Wingdings" pitchFamily="2" charset="2"/>
              <a:buNone/>
              <a:defRPr sz="4500" kern="1200" baseline="0">
                <a:solidFill>
                  <a:srgbClr val="00B0F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 sz="2000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800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600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600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400"/>
              </a:lnSpc>
            </a:pPr>
            <a:r>
              <a:rPr lang="en-AU" sz="4800" dirty="0">
                <a:solidFill>
                  <a:srgbClr val="0072CE"/>
                </a:solidFill>
              </a:rPr>
              <a:t>Real-time tropical cyclone data for impact – Part 2</a:t>
            </a:r>
            <a:endParaRPr lang="en-US" sz="4800" dirty="0">
              <a:solidFill>
                <a:srgbClr val="0072CE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8A2AD7-75B3-3B57-57AE-67200C9DF5F0}"/>
              </a:ext>
            </a:extLst>
          </p:cNvPr>
          <p:cNvSpPr txBox="1">
            <a:spLocks/>
          </p:cNvSpPr>
          <p:nvPr/>
        </p:nvSpPr>
        <p:spPr>
          <a:xfrm>
            <a:off x="874713" y="6255548"/>
            <a:ext cx="5221287" cy="60245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 sz="18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 sz="20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8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6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6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Natural Hazards Research Australia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1864D-DC80-7412-466A-4F51267DD156}"/>
              </a:ext>
            </a:extLst>
          </p:cNvPr>
          <p:cNvSpPr txBox="1"/>
          <p:nvPr/>
        </p:nvSpPr>
        <p:spPr>
          <a:xfrm>
            <a:off x="1390650" y="4595866"/>
            <a:ext cx="5065390" cy="83099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Matthew Mason</a:t>
            </a:r>
          </a:p>
          <a:p>
            <a:r>
              <a:rPr lang="en-US" sz="1800" dirty="0">
                <a:latin typeface="+mj-lt"/>
              </a:rPr>
              <a:t>The University of Queensland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B6C578-0A9D-3E59-0B9D-B049628F3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16250" cy="140970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E2C196-9C6F-83DC-69BF-8B827BB16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4860" y="6237287"/>
            <a:ext cx="677140" cy="6207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D511CD-49C8-D096-5093-34870A24B861}"/>
              </a:ext>
            </a:extLst>
          </p:cNvPr>
          <p:cNvSpPr txBox="1"/>
          <p:nvPr/>
        </p:nvSpPr>
        <p:spPr>
          <a:xfrm>
            <a:off x="1390650" y="5589240"/>
            <a:ext cx="669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to Saira </a:t>
            </a:r>
            <a:r>
              <a:rPr lang="en-US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Viqar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Pat Driscoll, Korah </a:t>
            </a:r>
            <a:r>
              <a:rPr lang="en-US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Parackal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Geoff Boughton</a:t>
            </a:r>
            <a:endParaRPr lang="en-US" sz="1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7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FE8E2-D44C-69E3-05F5-74788FE1B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object in a field&#10;&#10;Description automatically generated">
            <a:extLst>
              <a:ext uri="{FF2B5EF4-FFF2-40B4-BE49-F238E27FC236}">
                <a16:creationId xmlns:a16="http://schemas.microsoft.com/office/drawing/2014/main" id="{903516F7-A536-5655-9A0E-639735F2C0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567" r="8567"/>
          <a:stretch>
            <a:fillRect/>
          </a:stretch>
        </p:blipFill>
        <p:spPr>
          <a:xfrm>
            <a:off x="7672388" y="0"/>
            <a:ext cx="4519612" cy="6858000"/>
          </a:xfrm>
          <a:noFill/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FD36FA5D-BB91-591C-1467-8C945BCC3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"/>
          <a:stretch/>
        </p:blipFill>
        <p:spPr>
          <a:xfrm>
            <a:off x="11112" y="0"/>
            <a:ext cx="11503748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6D14115-0E5C-4B43-F052-E7EB51046BF3}"/>
              </a:ext>
            </a:extLst>
          </p:cNvPr>
          <p:cNvSpPr txBox="1">
            <a:spLocks/>
          </p:cNvSpPr>
          <p:nvPr/>
        </p:nvSpPr>
        <p:spPr>
          <a:xfrm>
            <a:off x="1390650" y="1431137"/>
            <a:ext cx="4716463" cy="199786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/>
          </a:bodyPr>
          <a:lstStyle>
            <a:lvl1pPr marL="0" indent="0" algn="ctr" defTabSz="914400" rtl="0" eaLnBrk="1" fontAlgn="t" latinLnBrk="0" hangingPunct="1">
              <a:lnSpc>
                <a:spcPts val="5000"/>
              </a:lnSpc>
              <a:spcBef>
                <a:spcPts val="1200"/>
              </a:spcBef>
              <a:buFont typeface="Wingdings" pitchFamily="2" charset="2"/>
              <a:buNone/>
              <a:defRPr sz="4500" kern="1200" baseline="0">
                <a:solidFill>
                  <a:srgbClr val="00B0F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 sz="2000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800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600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600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400"/>
              </a:lnSpc>
            </a:pPr>
            <a:r>
              <a:rPr lang="en-AU" sz="4800" dirty="0">
                <a:solidFill>
                  <a:srgbClr val="0072CE"/>
                </a:solidFill>
              </a:rPr>
              <a:t>Real-time tropical cyclone data for impact – Part 3</a:t>
            </a:r>
            <a:endParaRPr lang="en-US" sz="4800" dirty="0">
              <a:solidFill>
                <a:srgbClr val="0072CE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F4DF32-4779-013D-03EF-5DB6F968BAA5}"/>
              </a:ext>
            </a:extLst>
          </p:cNvPr>
          <p:cNvSpPr txBox="1">
            <a:spLocks/>
          </p:cNvSpPr>
          <p:nvPr/>
        </p:nvSpPr>
        <p:spPr>
          <a:xfrm>
            <a:off x="874713" y="6255548"/>
            <a:ext cx="5221287" cy="60245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 sz="18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 sz="20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8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6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System Font Regular"/>
              <a:buNone/>
              <a:defRPr sz="1600" b="1" kern="1200" baseline="0">
                <a:solidFill>
                  <a:srgbClr val="707070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Natural Hazards Research Australia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DE79CA-16E8-4AEB-9217-478D06A98753}"/>
              </a:ext>
            </a:extLst>
          </p:cNvPr>
          <p:cNvSpPr txBox="1"/>
          <p:nvPr/>
        </p:nvSpPr>
        <p:spPr>
          <a:xfrm>
            <a:off x="1390650" y="4595866"/>
            <a:ext cx="5065390" cy="83099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Francesca Kirby</a:t>
            </a:r>
          </a:p>
          <a:p>
            <a:r>
              <a:rPr lang="en-US" sz="1800" dirty="0">
                <a:latin typeface="+mj-lt"/>
              </a:rPr>
              <a:t>Australian Reinsurance Pool Corporation</a:t>
            </a:r>
          </a:p>
          <a:p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D63F40-DDEC-E772-CBAA-D1159EDAF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16250" cy="140970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1B2667-7DDF-FDC6-048A-B08B97171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4860" y="6237287"/>
            <a:ext cx="677140" cy="620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95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A88D3-5E5E-5F29-0D50-6AECE5A757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6261" y="1726652"/>
            <a:ext cx="5153592" cy="426304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AU" sz="1600" b="1" dirty="0"/>
              <a:t>Cyclone pool</a:t>
            </a:r>
          </a:p>
          <a:p>
            <a:pPr marL="228594" indent="-228594"/>
            <a:r>
              <a:rPr lang="en-AU" sz="1600" dirty="0"/>
              <a:t>Aims to improve insurance affordability</a:t>
            </a:r>
          </a:p>
          <a:p>
            <a:pPr marL="228594" indent="-228594"/>
            <a:r>
              <a:rPr lang="en-AU" sz="1600" dirty="0"/>
              <a:t>Covers all losses caused by TCs declared by BoM</a:t>
            </a:r>
          </a:p>
          <a:p>
            <a:pPr marL="228594" indent="-228594"/>
            <a:endParaRPr lang="en-AU" sz="1600" dirty="0"/>
          </a:p>
          <a:p>
            <a:pPr indent="0">
              <a:buNone/>
            </a:pPr>
            <a:r>
              <a:rPr lang="en-AU" sz="1600" b="1" dirty="0"/>
              <a:t>Covered cyclone events</a:t>
            </a:r>
          </a:p>
          <a:p>
            <a:pPr marL="228594" indent="-228594"/>
            <a:r>
              <a:rPr lang="en-AU" sz="1600" dirty="0"/>
              <a:t>Losses must be estimated following an event</a:t>
            </a:r>
          </a:p>
          <a:p>
            <a:pPr marL="228594" indent="-228594"/>
            <a:r>
              <a:rPr lang="en-AU" sz="1600" dirty="0"/>
              <a:t>Risk Frontiers estimates losses using reanalysis wind speed data</a:t>
            </a:r>
          </a:p>
          <a:p>
            <a:pPr marL="228594" indent="-228594"/>
            <a:r>
              <a:rPr lang="en-AU" sz="1600" dirty="0"/>
              <a:t>Wind field simulations are validated using </a:t>
            </a:r>
            <a:r>
              <a:rPr lang="en-AU" sz="1600" dirty="0" err="1"/>
              <a:t>SWIRLnet</a:t>
            </a:r>
            <a:r>
              <a:rPr lang="en-AU" sz="1600" dirty="0"/>
              <a:t>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894BB-9AB5-BF6E-7167-B578818D9E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Producing loss estimates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BD9EE-877D-BD71-C131-43C8F15F42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609585"/>
            <a:r>
              <a:rPr lang="en-US"/>
              <a:t>​‌OFFICIAL‌​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A9875-281F-7D78-4FD9-2AFA10250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26"/>
          <a:stretch/>
        </p:blipFill>
        <p:spPr>
          <a:xfrm>
            <a:off x="6297142" y="1559423"/>
            <a:ext cx="4214340" cy="3366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A5E457-889E-755A-7BAE-1F76EA9F63F2}"/>
              </a:ext>
            </a:extLst>
          </p:cNvPr>
          <p:cNvSpPr txBox="1"/>
          <p:nvPr/>
        </p:nvSpPr>
        <p:spPr>
          <a:xfrm>
            <a:off x="7038408" y="4925935"/>
            <a:ext cx="515359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AU" sz="1067" dirty="0">
                <a:solidFill>
                  <a:srgbClr val="000000"/>
                </a:solidFill>
                <a:latin typeface="Calibri" panose="020F0502020204030204"/>
              </a:rPr>
              <a:t>Source: Risk Frontiers TC Kirrily Early Loss Estimate Report</a:t>
            </a:r>
          </a:p>
        </p:txBody>
      </p:sp>
    </p:spTree>
    <p:extLst>
      <p:ext uri="{BB962C8B-B14F-4D97-AF65-F5344CB8AC3E}">
        <p14:creationId xmlns:p14="http://schemas.microsoft.com/office/powerpoint/2010/main" val="3546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A88D3-5E5E-5F29-0D50-6AECE5A757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089333" y="1333939"/>
            <a:ext cx="4486328" cy="4242848"/>
          </a:xfrm>
        </p:spPr>
        <p:txBody>
          <a:bodyPr>
            <a:normAutofit/>
          </a:bodyPr>
          <a:lstStyle/>
          <a:p>
            <a:pPr marL="228594" indent="-228594"/>
            <a:r>
              <a:rPr lang="en-AU" sz="1600" dirty="0"/>
              <a:t>Cyclone pool premiums vary depending on building characteristics</a:t>
            </a:r>
          </a:p>
          <a:p>
            <a:pPr marL="228594" indent="-228594"/>
            <a:r>
              <a:rPr lang="en-AU" sz="1600" dirty="0"/>
              <a:t>Claims data can validate our view on how vulnerable different materials are at different wind speeds</a:t>
            </a:r>
          </a:p>
          <a:p>
            <a:pPr marL="228594" indent="-228594"/>
            <a:r>
              <a:rPr lang="en-AU" sz="1600" dirty="0"/>
              <a:t>Claims costs are matched to wind speeds using wind field simulations</a:t>
            </a:r>
          </a:p>
          <a:p>
            <a:pPr marL="228594" indent="-228594"/>
            <a:r>
              <a:rPr lang="en-AU" sz="1600" dirty="0"/>
              <a:t>Wind field simulations are validated using </a:t>
            </a:r>
            <a:r>
              <a:rPr lang="en-AU" sz="1600" dirty="0" err="1"/>
              <a:t>SWIRLnet</a:t>
            </a:r>
            <a:r>
              <a:rPr lang="en-AU" sz="1600" dirty="0"/>
              <a:t>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894BB-9AB5-BF6E-7167-B578818D9E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Claims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BD9EE-877D-BD71-C131-43C8F15F42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609585"/>
            <a:r>
              <a:rPr lang="en-US"/>
              <a:t>​‌OFFICIAL‌​</a:t>
            </a:r>
          </a:p>
        </p:txBody>
      </p:sp>
      <p:pic>
        <p:nvPicPr>
          <p:cNvPr id="1026" name="Picture 2" descr="Examples — Tropical Cyclone Risk Model v3.1.3 documentation">
            <a:extLst>
              <a:ext uri="{FF2B5EF4-FFF2-40B4-BE49-F238E27FC236}">
                <a16:creationId xmlns:a16="http://schemas.microsoft.com/office/drawing/2014/main" id="{B3802963-DCD4-2B3A-446F-E0664E91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2" y="1249424"/>
            <a:ext cx="6191521" cy="40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1A690A-568B-7593-14F5-908ADD6DF647}"/>
              </a:ext>
            </a:extLst>
          </p:cNvPr>
          <p:cNvSpPr txBox="1"/>
          <p:nvPr/>
        </p:nvSpPr>
        <p:spPr>
          <a:xfrm>
            <a:off x="757881" y="5346753"/>
            <a:ext cx="515359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AU" sz="1067" dirty="0">
                <a:solidFill>
                  <a:srgbClr val="000000"/>
                </a:solidFill>
                <a:latin typeface="Calibri" panose="020F0502020204030204"/>
              </a:rPr>
              <a:t>Source: Geosciences Australia</a:t>
            </a:r>
          </a:p>
        </p:txBody>
      </p:sp>
    </p:spTree>
    <p:extLst>
      <p:ext uri="{BB962C8B-B14F-4D97-AF65-F5344CB8AC3E}">
        <p14:creationId xmlns:p14="http://schemas.microsoft.com/office/powerpoint/2010/main" val="18550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6B31EBA-3EDF-4CD4-9C72-F8985F10F2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AU" sz="2000" i="1" dirty="0"/>
          </a:p>
          <a:p>
            <a:r>
              <a:rPr lang="en-AU" sz="2000" i="1" dirty="0"/>
              <a:t>Streamlining </a:t>
            </a:r>
            <a:r>
              <a:rPr lang="en-AU" sz="2000" i="1" dirty="0" err="1"/>
              <a:t>SWIRLnet</a:t>
            </a:r>
            <a:r>
              <a:rPr lang="en-AU" sz="2000" i="1" dirty="0"/>
              <a:t> data acquisition, analysis, storage and dissemination procedures</a:t>
            </a:r>
          </a:p>
          <a:p>
            <a:endParaRPr lang="en-AU" sz="2000" dirty="0"/>
          </a:p>
          <a:p>
            <a:r>
              <a:rPr lang="en-AU" sz="2000" dirty="0"/>
              <a:t>Aims</a:t>
            </a:r>
          </a:p>
          <a:p>
            <a:pPr marL="522900" lvl="1" indent="-342900">
              <a:buFont typeface="+mj-lt"/>
              <a:buAutoNum type="arabicPeriod"/>
            </a:pPr>
            <a:r>
              <a:rPr lang="en-AU" dirty="0"/>
              <a:t>Automate back-end tower information entry and analysis</a:t>
            </a:r>
          </a:p>
          <a:p>
            <a:pPr marL="522900" lvl="1" indent="-342900">
              <a:buFont typeface="+mj-lt"/>
              <a:buAutoNum type="arabicPeriod"/>
            </a:pPr>
            <a:r>
              <a:rPr lang="en-AU" dirty="0"/>
              <a:t>Improve real-time data access</a:t>
            </a:r>
          </a:p>
          <a:p>
            <a:pPr marL="522900" lvl="1" indent="-342900">
              <a:buFont typeface="+mj-lt"/>
              <a:buAutoNum type="arabicPeriod"/>
            </a:pPr>
            <a:r>
              <a:rPr lang="en-AU" dirty="0"/>
              <a:t>Incorporate new instrumentation into the network</a:t>
            </a:r>
          </a:p>
          <a:p>
            <a:pPr marL="522900" lvl="1" indent="-342900">
              <a:buFont typeface="+mj-lt"/>
              <a:buAutoNum type="arabicPeriod"/>
            </a:pPr>
            <a:r>
              <a:rPr lang="en-AU" dirty="0"/>
              <a:t>Build a repository for archiving measured data</a:t>
            </a:r>
          </a:p>
          <a:p>
            <a:pPr marL="522900" lvl="1" indent="-342900">
              <a:buFont typeface="+mj-lt"/>
              <a:buAutoNum type="arabicPeriod"/>
            </a:pPr>
            <a:endParaRPr lang="en-AU" dirty="0"/>
          </a:p>
          <a:p>
            <a:endParaRPr lang="en-AU" sz="2000" dirty="0"/>
          </a:p>
          <a:p>
            <a:endParaRPr lang="en-AU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74DCFB3-9A0C-4F92-935E-30715453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NHRA </a:t>
            </a:r>
            <a:r>
              <a:rPr lang="en-AU" dirty="0" err="1"/>
              <a:t>SWIRLnet</a:t>
            </a:r>
            <a:r>
              <a:rPr lang="en-AU" dirty="0"/>
              <a:t> project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9F86EA-87C7-450B-87A7-C354EE8C58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2D2B1-6EB9-4572-2281-2EBC33564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5DBD84-F9C8-4BA4-D9F3-1485B27F5E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5328666" cy="4608512"/>
          </a:xfrm>
        </p:spPr>
        <p:txBody>
          <a:bodyPr>
            <a:normAutofit/>
          </a:bodyPr>
          <a:lstStyle/>
          <a:p>
            <a:r>
              <a:rPr lang="en-AU" dirty="0"/>
              <a:t>Back-end (existing)</a:t>
            </a:r>
          </a:p>
          <a:p>
            <a:pPr marL="465750" lvl="1" indent="-285750"/>
            <a:r>
              <a:rPr lang="en-AU" dirty="0"/>
              <a:t>Analysis coding in MATLAB (on Matt’s laptop)</a:t>
            </a:r>
          </a:p>
          <a:p>
            <a:pPr marL="465750" lvl="1" indent="-285750"/>
            <a:r>
              <a:rPr lang="en-AU" dirty="0"/>
              <a:t>Manual data download/analysis</a:t>
            </a:r>
          </a:p>
          <a:p>
            <a:pPr marL="465750" lvl="1" indent="-285750"/>
            <a:r>
              <a:rPr lang="en-AU" dirty="0"/>
              <a:t>Single user access to update website</a:t>
            </a:r>
          </a:p>
          <a:p>
            <a:pPr marL="645750" lvl="2" indent="-285750"/>
            <a:endParaRPr lang="en-AU" dirty="0"/>
          </a:p>
          <a:p>
            <a:pPr marL="285750" indent="-285750"/>
            <a:r>
              <a:rPr lang="en-AU" dirty="0">
                <a:solidFill>
                  <a:srgbClr val="C00000"/>
                </a:solidFill>
              </a:rPr>
              <a:t>Back-end (updated)</a:t>
            </a:r>
          </a:p>
          <a:p>
            <a:pPr marL="465750" lvl="1" indent="-285750"/>
            <a:r>
              <a:rPr lang="en-AU" dirty="0">
                <a:solidFill>
                  <a:srgbClr val="C00000"/>
                </a:solidFill>
              </a:rPr>
              <a:t>Analysis coding converted from MATLAB to Python</a:t>
            </a:r>
          </a:p>
          <a:p>
            <a:pPr marL="465750" lvl="1" indent="-285750"/>
            <a:r>
              <a:rPr lang="en-AU" dirty="0">
                <a:solidFill>
                  <a:srgbClr val="C00000"/>
                </a:solidFill>
              </a:rPr>
              <a:t>Automated data syncing and analysis (allows real-time reporting)</a:t>
            </a:r>
          </a:p>
          <a:p>
            <a:pPr marL="465750" lvl="1" indent="-285750"/>
            <a:r>
              <a:rPr lang="en-AU" dirty="0">
                <a:solidFill>
                  <a:srgbClr val="C00000"/>
                </a:solidFill>
              </a:rPr>
              <a:t>Web interface developed for entry of tower/storm information for website</a:t>
            </a:r>
          </a:p>
          <a:p>
            <a:pPr marL="465750" lvl="1" indent="-285750"/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F78AD-E76B-32C1-38F7-85CBB4A9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SWIRLnet</a:t>
            </a:r>
            <a:r>
              <a:rPr lang="en-AU" dirty="0"/>
              <a:t> – back-end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6FCD4-81F5-5E91-8965-E9C7351D16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7925F-4542-F763-3DC3-8361D473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364" y="620688"/>
            <a:ext cx="4999644" cy="4110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00DD72-E711-410C-1E5E-B3510B44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887" y="2896331"/>
            <a:ext cx="2717561" cy="38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CE8CDE0-2A18-7A0E-DFCA-FD1F063B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83" y="999842"/>
            <a:ext cx="5429215" cy="4721419"/>
          </a:xfrm>
          <a:prstGeom prst="rect">
            <a:avLst/>
          </a:prstGeom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18C517-A89C-5701-BB35-726533CB38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6480794" cy="460851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Real-time data (existing)</a:t>
            </a:r>
          </a:p>
          <a:p>
            <a:pPr marL="465750" lvl="1" indent="-285750"/>
            <a:r>
              <a:rPr lang="en-AU" sz="1600" dirty="0"/>
              <a:t>Public</a:t>
            </a:r>
          </a:p>
          <a:p>
            <a:pPr marL="645750" lvl="2" indent="-285750"/>
            <a:r>
              <a:rPr lang="en-AU" sz="1600" dirty="0"/>
              <a:t>Access through website</a:t>
            </a:r>
          </a:p>
          <a:p>
            <a:pPr marL="645750" lvl="2" indent="-285750"/>
            <a:r>
              <a:rPr lang="en-AU" sz="1600" dirty="0"/>
              <a:t>Approximate tower locations</a:t>
            </a:r>
          </a:p>
          <a:p>
            <a:pPr marL="645750" lvl="2" indent="-285750"/>
            <a:r>
              <a:rPr lang="en-AU" sz="1600" dirty="0"/>
              <a:t>Raw observation data plots</a:t>
            </a:r>
          </a:p>
          <a:p>
            <a:pPr marL="465750" lvl="1" indent="-285750"/>
            <a:r>
              <a:rPr lang="en-AU" sz="1600" dirty="0"/>
              <a:t>End-users</a:t>
            </a:r>
          </a:p>
          <a:p>
            <a:pPr marL="645750" lvl="2" indent="-285750"/>
            <a:r>
              <a:rPr lang="en-AU" sz="1600" dirty="0"/>
              <a:t>Access through Dropbox</a:t>
            </a:r>
          </a:p>
          <a:p>
            <a:pPr marL="645750" lvl="2" indent="-285750"/>
            <a:r>
              <a:rPr lang="en-AU" sz="1600" dirty="0"/>
              <a:t>Exact tower location and site imagery</a:t>
            </a:r>
          </a:p>
          <a:p>
            <a:pPr marL="645750" lvl="2" indent="-285750"/>
            <a:r>
              <a:rPr lang="en-AU" sz="1600" dirty="0"/>
              <a:t>Raw and converted data files</a:t>
            </a:r>
          </a:p>
          <a:p>
            <a:pPr marL="285750" indent="-285750"/>
            <a:endParaRPr lang="en-AU" dirty="0">
              <a:solidFill>
                <a:srgbClr val="C00000"/>
              </a:solidFill>
            </a:endParaRPr>
          </a:p>
          <a:p>
            <a:pPr marL="285750" indent="-285750"/>
            <a:r>
              <a:rPr lang="en-AU" dirty="0">
                <a:solidFill>
                  <a:srgbClr val="C00000"/>
                </a:solidFill>
              </a:rPr>
              <a:t>Real-time data (updated)</a:t>
            </a:r>
          </a:p>
          <a:p>
            <a:pPr marL="465750" lvl="1" indent="-285750"/>
            <a:r>
              <a:rPr lang="en-AU" dirty="0">
                <a:solidFill>
                  <a:srgbClr val="C00000"/>
                </a:solidFill>
              </a:rPr>
              <a:t>Single data access point through website</a:t>
            </a:r>
          </a:p>
          <a:p>
            <a:pPr marL="465750" lvl="1" indent="-285750"/>
            <a:r>
              <a:rPr lang="en-AU" dirty="0">
                <a:solidFill>
                  <a:srgbClr val="C00000"/>
                </a:solidFill>
              </a:rPr>
              <a:t>Raw and converted data plots for all</a:t>
            </a:r>
          </a:p>
          <a:p>
            <a:pPr marL="465750" lvl="1" indent="-285750"/>
            <a:r>
              <a:rPr lang="en-AU" dirty="0">
                <a:solidFill>
                  <a:srgbClr val="C00000"/>
                </a:solidFill>
              </a:rPr>
              <a:t>Data download function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946DC-8432-1FD9-6308-6A01BDFE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SWIRLnet</a:t>
            </a:r>
            <a:r>
              <a:rPr lang="en-AU" dirty="0"/>
              <a:t> – real-time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F4B35-B2C0-F621-6408-9ED08795813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B9A88-C817-B1B4-A306-64ADC87FE211}"/>
              </a:ext>
            </a:extLst>
          </p:cNvPr>
          <p:cNvSpPr txBox="1"/>
          <p:nvPr/>
        </p:nvSpPr>
        <p:spPr>
          <a:xfrm>
            <a:off x="6578062" y="6239419"/>
            <a:ext cx="525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accent1"/>
                </a:solidFill>
              </a:rPr>
              <a:t>https://www.jcu.edu.au/swirlnet/wind-speed-data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315C7-1922-164A-F102-7685AFFA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947601"/>
            <a:ext cx="5339530" cy="4695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C9B9D-731D-BB9C-535B-E1AC2B4ED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147"/>
          <a:stretch/>
        </p:blipFill>
        <p:spPr>
          <a:xfrm>
            <a:off x="6779429" y="5658370"/>
            <a:ext cx="5077211" cy="55531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05BAA1-542B-198E-F5E2-DB7EDFE780BA}"/>
              </a:ext>
            </a:extLst>
          </p:cNvPr>
          <p:cNvCxnSpPr/>
          <p:nvPr/>
        </p:nvCxnSpPr>
        <p:spPr>
          <a:xfrm>
            <a:off x="3719736" y="6021288"/>
            <a:ext cx="2952328" cy="6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0BC858E-8665-09DB-28E5-D3C7EF1B2035}"/>
              </a:ext>
            </a:extLst>
          </p:cNvPr>
          <p:cNvSpPr txBox="1"/>
          <p:nvPr/>
        </p:nvSpPr>
        <p:spPr>
          <a:xfrm>
            <a:off x="6960096" y="1521792"/>
            <a:ext cx="18185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</a:rPr>
              <a:t>Converted data for comparison with BOM AWS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8B8054-D20C-2147-58DC-A0937FB700D7}"/>
              </a:ext>
            </a:extLst>
          </p:cNvPr>
          <p:cNvCxnSpPr>
            <a:cxnSpLocks/>
          </p:cNvCxnSpPr>
          <p:nvPr/>
        </p:nvCxnSpPr>
        <p:spPr>
          <a:xfrm>
            <a:off x="8184232" y="2050681"/>
            <a:ext cx="1224136" cy="474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AE5228-5BA1-80BE-7363-FD68B17066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5544690" cy="460851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6 rapidly deployable 3.2 m towers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Marine RM Young anemometers, RH, pressure and temperature sensors, and video imagery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Logged locally (10Hz) with 10-min summary data transmission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Central anchors, foot anchors, guy wires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C00000"/>
                </a:solidFill>
              </a:rPr>
              <a:t>3 new towers tested (2D sonic, 3D sonic, RM Young) trialled during TC Kirrily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21D8F8-EA02-A5F2-40F9-E5AC51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SWIRLnet</a:t>
            </a:r>
            <a:r>
              <a:rPr lang="en-AU" dirty="0"/>
              <a:t> - instrumentation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C79D5-F654-644D-8193-841112E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19D38-C863-EBE1-EA69-96C06E77D6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9" name="Picture 8" descr="A device in a field&#10;&#10;Description automatically generated with medium confidence">
            <a:extLst>
              <a:ext uri="{FF2B5EF4-FFF2-40B4-BE49-F238E27FC236}">
                <a16:creationId xmlns:a16="http://schemas.microsoft.com/office/drawing/2014/main" id="{F1FC54F6-2A7D-D522-AA62-92D89D00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698" y="692696"/>
            <a:ext cx="3456385" cy="4608513"/>
          </a:xfrm>
          <a:prstGeom prst="rect">
            <a:avLst/>
          </a:prstGeom>
        </p:spPr>
      </p:pic>
      <p:pic>
        <p:nvPicPr>
          <p:cNvPr id="11" name="Picture 10" descr="A weather station on a tripod&#10;&#10;Description automatically generated">
            <a:extLst>
              <a:ext uri="{FF2B5EF4-FFF2-40B4-BE49-F238E27FC236}">
                <a16:creationId xmlns:a16="http://schemas.microsoft.com/office/drawing/2014/main" id="{14BF80CE-8846-6639-3F98-5C7EA3F5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423424"/>
            <a:ext cx="3256876" cy="43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6DBA-833D-D295-9562-6721131F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B1205F-F43B-8F5D-7C2C-7D73DE24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SWIRLnet</a:t>
            </a:r>
            <a:r>
              <a:rPr lang="en-AU" dirty="0"/>
              <a:t> - repository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13DF5-7147-EE19-5A6C-82729C8005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FF765-5AFB-725A-C2A0-CB69462AE4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94FD73B-93F9-AEE3-577F-F94B0234BC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08168" y="2181253"/>
            <a:ext cx="3744416" cy="3673003"/>
          </a:xfrm>
        </p:spPr>
        <p:txBody>
          <a:bodyPr/>
          <a:lstStyle/>
          <a:p>
            <a:r>
              <a:rPr lang="en-AU" dirty="0"/>
              <a:t>Eight deployments since 2014</a:t>
            </a:r>
          </a:p>
          <a:p>
            <a:pPr marL="465750" lvl="1" indent="-285750"/>
            <a:r>
              <a:rPr lang="en-AU" dirty="0"/>
              <a:t>2013/14: TC Dylan, TC </a:t>
            </a:r>
            <a:r>
              <a:rPr lang="en-AU" dirty="0" err="1"/>
              <a:t>Ita</a:t>
            </a:r>
            <a:endParaRPr lang="en-AU" dirty="0"/>
          </a:p>
          <a:p>
            <a:pPr marL="465750" lvl="1" indent="-285750"/>
            <a:r>
              <a:rPr lang="en-AU" dirty="0"/>
              <a:t>2014/15: TC Nathan</a:t>
            </a:r>
          </a:p>
          <a:p>
            <a:pPr marL="465750" lvl="1" indent="-285750"/>
            <a:r>
              <a:rPr lang="en-AU" dirty="0"/>
              <a:t>2016/17: TC Debbie</a:t>
            </a:r>
          </a:p>
          <a:p>
            <a:pPr marL="465750" lvl="1" indent="-285750"/>
            <a:r>
              <a:rPr lang="en-AU" dirty="0"/>
              <a:t>2018/19: TC Owen</a:t>
            </a:r>
          </a:p>
          <a:p>
            <a:pPr marL="465750" lvl="1" indent="-285750"/>
            <a:r>
              <a:rPr lang="en-AU" dirty="0"/>
              <a:t>2020/21: TC Kimi</a:t>
            </a:r>
          </a:p>
          <a:p>
            <a:pPr marL="465750" lvl="1" indent="-285750"/>
            <a:r>
              <a:rPr lang="en-AU" dirty="0">
                <a:solidFill>
                  <a:srgbClr val="C00000"/>
                </a:solidFill>
              </a:rPr>
              <a:t>2023/34: TC Jasper</a:t>
            </a:r>
          </a:p>
          <a:p>
            <a:pPr marL="465750" lvl="1" indent="-285750"/>
            <a:r>
              <a:rPr lang="en-AU" dirty="0">
                <a:solidFill>
                  <a:srgbClr val="C00000"/>
                </a:solidFill>
              </a:rPr>
              <a:t>2023/24: TC Kirrily </a:t>
            </a:r>
          </a:p>
          <a:p>
            <a:pPr marL="465750" lvl="1" indent="-285750"/>
            <a:endParaRPr lang="en-AU" dirty="0"/>
          </a:p>
          <a:p>
            <a:pPr marL="285750" indent="-285750"/>
            <a:endParaRPr lang="en-AU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12AF484-16F8-7E8F-A098-E5E752E0CE06}"/>
              </a:ext>
            </a:extLst>
          </p:cNvPr>
          <p:cNvSpPr txBox="1">
            <a:spLocks/>
          </p:cNvSpPr>
          <p:nvPr/>
        </p:nvSpPr>
        <p:spPr>
          <a:xfrm>
            <a:off x="695325" y="1903427"/>
            <a:ext cx="4896620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­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9388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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Open access (and on-going) repository for archiving measured data </a:t>
            </a:r>
          </a:p>
          <a:p>
            <a:pPr marL="465750" lvl="1" indent="-285750"/>
            <a:r>
              <a:rPr lang="en-AU" dirty="0"/>
              <a:t>JCU Research Data </a:t>
            </a:r>
          </a:p>
          <a:p>
            <a:pPr marL="465750" lvl="1" indent="-285750"/>
            <a:r>
              <a:rPr lang="en-AU" dirty="0"/>
              <a:t>Searchable through Research Data Australia</a:t>
            </a:r>
          </a:p>
          <a:p>
            <a:pPr marL="465750" lvl="1" indent="-285750"/>
            <a:r>
              <a:rPr lang="en-AU" dirty="0"/>
              <a:t>Includes for each event</a:t>
            </a:r>
          </a:p>
          <a:p>
            <a:pPr marL="645750" lvl="2" indent="-285750"/>
            <a:r>
              <a:rPr lang="en-AU" dirty="0"/>
              <a:t>Information sheet (storm overview, tower locations)</a:t>
            </a:r>
          </a:p>
          <a:p>
            <a:pPr marL="645750" lvl="2" indent="-285750"/>
            <a:r>
              <a:rPr lang="en-AU" dirty="0" err="1"/>
              <a:t>QC’d</a:t>
            </a:r>
            <a:r>
              <a:rPr lang="en-AU" dirty="0"/>
              <a:t> 10 Hz wind speed and direction data at each tower</a:t>
            </a:r>
          </a:p>
          <a:p>
            <a:pPr marL="645750" lvl="2" indent="-285750"/>
            <a:r>
              <a:rPr lang="en-AU" dirty="0" err="1"/>
              <a:t>QC’d</a:t>
            </a:r>
            <a:r>
              <a:rPr lang="en-AU" dirty="0"/>
              <a:t> 10-min meteorological data at each tower</a:t>
            </a:r>
          </a:p>
          <a:p>
            <a:pPr marL="285750" indent="-285750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61E7E-E639-8DE2-7FEA-5F52FA56FE73}"/>
              </a:ext>
            </a:extLst>
          </p:cNvPr>
          <p:cNvSpPr txBox="1"/>
          <p:nvPr/>
        </p:nvSpPr>
        <p:spPr>
          <a:xfrm>
            <a:off x="335360" y="3251040"/>
            <a:ext cx="5112297" cy="769441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6824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FE777-C9D2-D366-5867-917C0FD4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 of interest (TC Kirrily)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80794-4F9B-AE04-9434-6E0BF87083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23177-6799-98A4-091C-3898115EBCD5}"/>
              </a:ext>
            </a:extLst>
          </p:cNvPr>
          <p:cNvSpPr txBox="1"/>
          <p:nvPr/>
        </p:nvSpPr>
        <p:spPr>
          <a:xfrm>
            <a:off x="347505" y="538148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Peak 3-sec gusts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E1B390-F305-1F12-73A6-8CBFE1F0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86" y="1700808"/>
            <a:ext cx="7382702" cy="496304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ED9038C-0523-9895-BC1B-27314C235799}"/>
              </a:ext>
            </a:extLst>
          </p:cNvPr>
          <p:cNvSpPr/>
          <p:nvPr/>
        </p:nvSpPr>
        <p:spPr>
          <a:xfrm>
            <a:off x="3761646" y="3002201"/>
            <a:ext cx="504056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0" rev="63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CB1BC8C-DFBA-D3C9-5C0C-EBB74C26D7B3}"/>
              </a:ext>
            </a:extLst>
          </p:cNvPr>
          <p:cNvSpPr/>
          <p:nvPr/>
        </p:nvSpPr>
        <p:spPr>
          <a:xfrm>
            <a:off x="8112224" y="5544865"/>
            <a:ext cx="504056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0" rev="63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818D525-A06D-9A96-336A-7A455091362B}"/>
              </a:ext>
            </a:extLst>
          </p:cNvPr>
          <p:cNvSpPr/>
          <p:nvPr/>
        </p:nvSpPr>
        <p:spPr>
          <a:xfrm>
            <a:off x="5950890" y="3717032"/>
            <a:ext cx="504056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21AA574-21EC-7146-954C-CD3D1BAB0353}"/>
              </a:ext>
            </a:extLst>
          </p:cNvPr>
          <p:cNvSpPr/>
          <p:nvPr/>
        </p:nvSpPr>
        <p:spPr>
          <a:xfrm>
            <a:off x="6454946" y="3068960"/>
            <a:ext cx="504056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939E4FE-D1B3-6468-3877-22F21E03EB4C}"/>
              </a:ext>
            </a:extLst>
          </p:cNvPr>
          <p:cNvSpPr/>
          <p:nvPr/>
        </p:nvSpPr>
        <p:spPr>
          <a:xfrm>
            <a:off x="6424521" y="3483508"/>
            <a:ext cx="504056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F1E07-738A-1D28-5466-0DBD1FD50A80}"/>
              </a:ext>
            </a:extLst>
          </p:cNvPr>
          <p:cNvSpPr txBox="1"/>
          <p:nvPr/>
        </p:nvSpPr>
        <p:spPr>
          <a:xfrm>
            <a:off x="2507412" y="6149839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Maximum 3-sec gusts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733D4-D3C1-A7B5-3CFD-1DC756EDDB9C}"/>
              </a:ext>
            </a:extLst>
          </p:cNvPr>
          <p:cNvSpPr txBox="1"/>
          <p:nvPr/>
        </p:nvSpPr>
        <p:spPr>
          <a:xfrm>
            <a:off x="3958129" y="2303521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66.2 km/h</a:t>
            </a:r>
          </a:p>
          <a:p>
            <a:r>
              <a:rPr lang="en-AU" sz="1600" dirty="0">
                <a:solidFill>
                  <a:schemeClr val="bg1"/>
                </a:solidFill>
              </a:rPr>
              <a:t>(85.2 km/h)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E65CA-A826-CFEA-43CF-4429E382C667}"/>
              </a:ext>
            </a:extLst>
          </p:cNvPr>
          <p:cNvSpPr txBox="1"/>
          <p:nvPr/>
        </p:nvSpPr>
        <p:spPr>
          <a:xfrm>
            <a:off x="6646475" y="2325975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63.9 km/h</a:t>
            </a:r>
          </a:p>
          <a:p>
            <a:r>
              <a:rPr lang="en-AU" sz="1600" dirty="0">
                <a:solidFill>
                  <a:schemeClr val="bg1"/>
                </a:solidFill>
              </a:rPr>
              <a:t>(81.3 km/h)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78A50B-B2D9-6113-2BFA-A87C937D1822}"/>
              </a:ext>
            </a:extLst>
          </p:cNvPr>
          <p:cNvSpPr txBox="1"/>
          <p:nvPr/>
        </p:nvSpPr>
        <p:spPr>
          <a:xfrm>
            <a:off x="7391265" y="5867897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96.1 km/h</a:t>
            </a:r>
          </a:p>
          <a:p>
            <a:r>
              <a:rPr lang="en-AU" sz="1600" dirty="0">
                <a:solidFill>
                  <a:schemeClr val="bg1"/>
                </a:solidFill>
              </a:rPr>
              <a:t>(120.8 km/h)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95FB33-501B-6B99-A3CA-B74C26BBA6DE}"/>
              </a:ext>
            </a:extLst>
          </p:cNvPr>
          <p:cNvSpPr txBox="1"/>
          <p:nvPr/>
        </p:nvSpPr>
        <p:spPr>
          <a:xfrm>
            <a:off x="6959002" y="3712082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67.2 km/h</a:t>
            </a:r>
          </a:p>
          <a:p>
            <a:r>
              <a:rPr lang="en-AU" sz="1600" dirty="0">
                <a:solidFill>
                  <a:schemeClr val="bg1"/>
                </a:solidFill>
              </a:rPr>
              <a:t>(88.8 km/h)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C932A8-759C-C554-3931-A195E44F2B07}"/>
              </a:ext>
            </a:extLst>
          </p:cNvPr>
          <p:cNvSpPr txBox="1"/>
          <p:nvPr/>
        </p:nvSpPr>
        <p:spPr>
          <a:xfrm>
            <a:off x="5703562" y="3981977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68.4 km/h</a:t>
            </a:r>
          </a:p>
          <a:p>
            <a:r>
              <a:rPr lang="en-AU" sz="1600" dirty="0">
                <a:solidFill>
                  <a:schemeClr val="bg1"/>
                </a:solidFill>
              </a:rPr>
              <a:t>(90.9 km/h)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92B26-A698-3FEF-9ACA-7739420B5A25}"/>
              </a:ext>
            </a:extLst>
          </p:cNvPr>
          <p:cNvSpPr txBox="1"/>
          <p:nvPr/>
        </p:nvSpPr>
        <p:spPr>
          <a:xfrm>
            <a:off x="9715013" y="3821499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40-55% V</a:t>
            </a:r>
            <a:r>
              <a:rPr lang="en-AU" sz="3200" baseline="-25000" dirty="0">
                <a:solidFill>
                  <a:srgbClr val="C0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4129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457CE6-93C2-9627-780C-E2EB74EF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 of interest (TC Debbie)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4A564-77C5-2AD7-E0EE-AAD7BB851F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3DC53-65EA-6AD8-E9D0-19D5AE4EE6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5F67A-CF39-00BF-FB15-96B027F4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5" y="2086960"/>
            <a:ext cx="5256584" cy="3944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F74D5-2EC6-9346-5AB6-D038EE70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809487"/>
            <a:ext cx="5620999" cy="4499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01A052-49A9-456F-327A-57DDE6536022}"/>
              </a:ext>
            </a:extLst>
          </p:cNvPr>
          <p:cNvSpPr/>
          <p:nvPr/>
        </p:nvSpPr>
        <p:spPr>
          <a:xfrm>
            <a:off x="3359696" y="2780928"/>
            <a:ext cx="72008" cy="28083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A915B4-479F-7841-0340-543AC8658365}"/>
              </a:ext>
            </a:extLst>
          </p:cNvPr>
          <p:cNvCxnSpPr>
            <a:cxnSpLocks/>
          </p:cNvCxnSpPr>
          <p:nvPr/>
        </p:nvCxnSpPr>
        <p:spPr>
          <a:xfrm flipV="1">
            <a:off x="3431704" y="2636912"/>
            <a:ext cx="48965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9FC4D6-776E-7328-7988-861D80F603C4}"/>
              </a:ext>
            </a:extLst>
          </p:cNvPr>
          <p:cNvSpPr txBox="1"/>
          <p:nvPr/>
        </p:nvSpPr>
        <p:spPr>
          <a:xfrm>
            <a:off x="8616280" y="324433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Expected max gust value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11F4AC-150E-2813-D87C-EC2C5E0475E6}"/>
              </a:ext>
            </a:extLst>
          </p:cNvPr>
          <p:cNvCxnSpPr>
            <a:cxnSpLocks/>
          </p:cNvCxnSpPr>
          <p:nvPr/>
        </p:nvCxnSpPr>
        <p:spPr>
          <a:xfrm flipV="1">
            <a:off x="8593833" y="2564904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6B3C02-7D8C-5ED1-7196-99825794982F}"/>
              </a:ext>
            </a:extLst>
          </p:cNvPr>
          <p:cNvSpPr txBox="1"/>
          <p:nvPr/>
        </p:nvSpPr>
        <p:spPr>
          <a:xfrm>
            <a:off x="9840416" y="10193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25% greater than theory suggests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D3D87A-39C6-7206-9CC5-5E0098FA2D41}"/>
              </a:ext>
            </a:extLst>
          </p:cNvPr>
          <p:cNvCxnSpPr>
            <a:cxnSpLocks/>
          </p:cNvCxnSpPr>
          <p:nvPr/>
        </p:nvCxnSpPr>
        <p:spPr>
          <a:xfrm flipH="1">
            <a:off x="8663625" y="1700808"/>
            <a:ext cx="1536831" cy="12241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0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EF3F00-E954-3AB2-B656-3413EEAF75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1C928-8D87-BF30-E6F3-75BBD363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Observations of interest (TC Nathan)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B95DF-E373-359D-4482-CEBCFC3A3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96848-4E7E-C130-CF50-854CA2E453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83C86-849C-5260-3D96-B26027C8A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935350"/>
            <a:ext cx="5599529" cy="3869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6DC0A-992C-3F98-DD52-30D71C16A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11" y="2084582"/>
            <a:ext cx="4861289" cy="3652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3A0CB9-B31C-78D1-1B69-931F3D243DA4}"/>
              </a:ext>
            </a:extLst>
          </p:cNvPr>
          <p:cNvSpPr txBox="1"/>
          <p:nvPr/>
        </p:nvSpPr>
        <p:spPr>
          <a:xfrm>
            <a:off x="8578557" y="347688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250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4218F-3D4B-F8EA-1B16-9165A9B4C521}"/>
              </a:ext>
            </a:extLst>
          </p:cNvPr>
          <p:cNvSpPr txBox="1"/>
          <p:nvPr/>
        </p:nvSpPr>
        <p:spPr>
          <a:xfrm>
            <a:off x="8138372" y="490817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1000 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4AA813-92BB-50DC-9469-B450E220C7DC}"/>
              </a:ext>
            </a:extLst>
          </p:cNvPr>
          <p:cNvCxnSpPr/>
          <p:nvPr/>
        </p:nvCxnSpPr>
        <p:spPr>
          <a:xfrm>
            <a:off x="4367808" y="4293096"/>
            <a:ext cx="2038395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9ABC1C-6DD1-9898-7FCD-64B54B336837}"/>
              </a:ext>
            </a:extLst>
          </p:cNvPr>
          <p:cNvCxnSpPr>
            <a:cxnSpLocks/>
          </p:cNvCxnSpPr>
          <p:nvPr/>
        </p:nvCxnSpPr>
        <p:spPr>
          <a:xfrm>
            <a:off x="4367808" y="4365104"/>
            <a:ext cx="360040" cy="36004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A58AF1-EF3B-E5C4-D829-7F8696E41A6C}"/>
              </a:ext>
            </a:extLst>
          </p:cNvPr>
          <p:cNvSpPr txBox="1"/>
          <p:nvPr/>
        </p:nvSpPr>
        <p:spPr>
          <a:xfrm>
            <a:off x="5020370" y="393268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1000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F5AF0-4542-6164-4C8F-F0BB3BB77DF5}"/>
              </a:ext>
            </a:extLst>
          </p:cNvPr>
          <p:cNvSpPr txBox="1"/>
          <p:nvPr/>
        </p:nvSpPr>
        <p:spPr>
          <a:xfrm>
            <a:off x="3786786" y="446883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250 m</a:t>
            </a:r>
          </a:p>
        </p:txBody>
      </p:sp>
    </p:spTree>
    <p:extLst>
      <p:ext uri="{BB962C8B-B14F-4D97-AF65-F5344CB8AC3E}">
        <p14:creationId xmlns:p14="http://schemas.microsoft.com/office/powerpoint/2010/main" val="39124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 PPT">
      <a:dk1>
        <a:sysClr val="windowText" lastClr="000000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00A2C7"/>
      </a:hlink>
      <a:folHlink>
        <a:srgbClr val="00A2C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32762"/>
      </a:accent1>
      <a:accent2>
        <a:srgbClr val="0F6CB6"/>
      </a:accent2>
      <a:accent3>
        <a:srgbClr val="D8541E"/>
      </a:accent3>
      <a:accent4>
        <a:srgbClr val="8064A2"/>
      </a:accent4>
      <a:accent5>
        <a:srgbClr val="4BACC6"/>
      </a:accent5>
      <a:accent6>
        <a:srgbClr val="F79646"/>
      </a:accent6>
      <a:hlink>
        <a:srgbClr val="141313"/>
      </a:hlink>
      <a:folHlink>
        <a:srgbClr val="14131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PC PPT template 16x9 (March 2023)  -  Read-Only" id="{76E57694-3485-4F86-83E3-11E9E324D0C5}" vid="{A6326C30-54CD-4D30-A3A0-A940B62781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B484D96A3A346B262AE6DAFBDEEB9" ma:contentTypeVersion="18" ma:contentTypeDescription="Create a new document." ma:contentTypeScope="" ma:versionID="311782227b3810e6346df83ef3f3d778">
  <xsd:schema xmlns:xsd="http://www.w3.org/2001/XMLSchema" xmlns:xs="http://www.w3.org/2001/XMLSchema" xmlns:p="http://schemas.microsoft.com/office/2006/metadata/properties" xmlns:ns2="0720369f-3d04-47fa-8030-81a5d566cba2" xmlns:ns3="24293294-9d9a-4517-91d2-b0d8ed0096b8" targetNamespace="http://schemas.microsoft.com/office/2006/metadata/properties" ma:root="true" ma:fieldsID="bea08d0d2c63b21c703d4c5bb24037a5" ns2:_="" ns3:_="">
    <xsd:import namespace="0720369f-3d04-47fa-8030-81a5d566cba2"/>
    <xsd:import namespace="24293294-9d9a-4517-91d2-b0d8ed009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0369f-3d04-47fa-8030-81a5d566c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68688ff-2d56-4402-9de8-2ba684990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93294-9d9a-4517-91d2-b0d8ed009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00f727-e03f-4814-87f2-c0c34473a4bd}" ma:internalName="TaxCatchAll" ma:showField="CatchAllData" ma:web="24293294-9d9a-4517-91d2-b0d8ed009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93294-9d9a-4517-91d2-b0d8ed0096b8" xsi:nil="true"/>
    <lcf76f155ced4ddcb4097134ff3c332f xmlns="0720369f-3d04-47fa-8030-81a5d566cb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7F8F62-BD51-499E-89A6-5185BF546E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D05EF-0037-4890-BD9B-63A8C1D1C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0369f-3d04-47fa-8030-81a5d566cba2"/>
    <ds:schemaRef ds:uri="24293294-9d9a-4517-91d2-b0d8ed009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FBD9F9-B288-416D-A580-AA6F59721A1C}">
  <ds:schemaRefs>
    <ds:schemaRef ds:uri="fd2ca129-4694-46e0-9497-73d28e5957a6"/>
    <ds:schemaRef ds:uri="http://purl.org/dc/elements/1.1/"/>
    <ds:schemaRef ds:uri="http://schemas.microsoft.com/office/infopath/2007/PartnerControls"/>
    <ds:schemaRef ds:uri="http://purl.org/dc/terms/"/>
    <ds:schemaRef ds:uri="6a4e2794-8eb4-437c-9a1f-f1f848804e4d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24293294-9d9a-4517-91d2-b0d8ed0096b8"/>
    <ds:schemaRef ds:uri="0720369f-3d04-47fa-8030-81a5d566cb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442</TotalTime>
  <Words>923</Words>
  <Application>Microsoft Office PowerPoint</Application>
  <PresentationFormat>Widescreen</PresentationFormat>
  <Paragraphs>147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University of Queensland</vt:lpstr>
      <vt:lpstr>Office Theme</vt:lpstr>
      <vt:lpstr>PowerPoint Presentation</vt:lpstr>
      <vt:lpstr>NHRA SWIRLnet project</vt:lpstr>
      <vt:lpstr>SWIRLnet – back-end</vt:lpstr>
      <vt:lpstr>SWIRLnet – real-time access</vt:lpstr>
      <vt:lpstr>SWIRLnet - instrumentation</vt:lpstr>
      <vt:lpstr>SWIRLnet - repository</vt:lpstr>
      <vt:lpstr>Observations of interest (TC Kirrily)</vt:lpstr>
      <vt:lpstr>Observations of interest (TC Debbie)</vt:lpstr>
      <vt:lpstr>Observations of interest (TC Nathan)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Matthew Mason</cp:lastModifiedBy>
  <cp:revision>23</cp:revision>
  <dcterms:created xsi:type="dcterms:W3CDTF">2018-09-28T01:38:30Z</dcterms:created>
  <dcterms:modified xsi:type="dcterms:W3CDTF">2024-03-04T22:09:08Z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2022-10-11T11:22:55Z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238ed3c7-5771-4162-9876-9c1efc2e4183</vt:lpwstr>
  </property>
  <property fmtid="{D5CDD505-2E9C-101B-9397-08002B2CF9AE}" pid="8" name="MSIP_Label_0f488380-630a-4f55-a077-a19445e3f360_ContentBits">
    <vt:lpwstr>0</vt:lpwstr>
  </property>
  <property fmtid="{D5CDD505-2E9C-101B-9397-08002B2CF9AE}" pid="9" name="ContentTypeId">
    <vt:lpwstr>0x01010027F4BE774ED78B49A574DA50F7D93E21</vt:lpwstr>
  </property>
</Properties>
</file>